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8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9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31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7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8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7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9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79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1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84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8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ADBE-4AE4-4F35-A010-D342CBA16115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2EF6-BC89-48EB-A48C-2191310C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0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log.gov.ru/" TargetMode="External"/><Relationship Id="rId2" Type="http://schemas.openxmlformats.org/officeDocument/2006/relationships/hyperlink" Target="http://www.mbkuban.ru/psn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nalog.gov.ru/rn23/taxation/taxes/pat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27525" r="28402" b="14907"/>
          <a:stretch/>
        </p:blipFill>
        <p:spPr bwMode="auto">
          <a:xfrm>
            <a:off x="107503" y="332656"/>
            <a:ext cx="8919599" cy="5546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29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 t="24684" r="19996" b="10928"/>
          <a:stretch/>
        </p:blipFill>
        <p:spPr bwMode="auto">
          <a:xfrm>
            <a:off x="179512" y="188640"/>
            <a:ext cx="8878454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19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8" t="27697" r="38416" b="16527"/>
          <a:stretch/>
        </p:blipFill>
        <p:spPr bwMode="auto">
          <a:xfrm>
            <a:off x="67160" y="363597"/>
            <a:ext cx="907684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99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25159" r="39420" b="19375"/>
          <a:stretch/>
        </p:blipFill>
        <p:spPr bwMode="auto">
          <a:xfrm>
            <a:off x="26930" y="476672"/>
            <a:ext cx="9050370" cy="580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16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t="36090" r="38748" b="27820"/>
          <a:stretch/>
        </p:blipFill>
        <p:spPr bwMode="auto">
          <a:xfrm>
            <a:off x="179511" y="1052736"/>
            <a:ext cx="8721965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44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25607" r="38637" b="24806"/>
          <a:stretch/>
        </p:blipFill>
        <p:spPr bwMode="auto">
          <a:xfrm>
            <a:off x="-12131" y="692696"/>
            <a:ext cx="9094491" cy="525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00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6" t="40506" r="38179" b="21072"/>
          <a:stretch/>
        </p:blipFill>
        <p:spPr bwMode="auto">
          <a:xfrm>
            <a:off x="251519" y="908720"/>
            <a:ext cx="877185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90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t="24664" r="37964" b="5259"/>
          <a:stretch/>
        </p:blipFill>
        <p:spPr bwMode="auto">
          <a:xfrm>
            <a:off x="467544" y="188639"/>
            <a:ext cx="8424936" cy="66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70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556792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Bookman Old Style" panose="02050604050505020204" pitchFamily="18" charset="0"/>
              </a:rPr>
              <a:t>на Интернет-портале малого и среднего предпринимательства Краснодарского края (www.mbkuban.ru) в виде информационного слайда на главной странице, а также в виде отдельного раздела (адрес ссылки: </a:t>
            </a:r>
            <a:r>
              <a:rPr lang="ru-RU" b="1" dirty="0" smtClean="0">
                <a:latin typeface="Bookman Old Style" panose="02050604050505020204" pitchFamily="18" charset="0"/>
                <a:hlinkClick r:id="rId2"/>
              </a:rPr>
              <a:t>http://www.mbkuban.ru/psn/</a:t>
            </a:r>
            <a:r>
              <a:rPr lang="ru-RU" b="1" dirty="0" smtClean="0">
                <a:latin typeface="Bookman Old Style" panose="02050604050505020204" pitchFamily="18" charset="0"/>
              </a:rPr>
              <a:t> 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Bookman Old Style" panose="02050604050505020204" pitchFamily="18" charset="0"/>
              </a:rPr>
              <a:t>на официальном сайте Федеральной налоговой службы (далее – ФНС России) (</a:t>
            </a:r>
            <a:r>
              <a:rPr lang="ru-RU" b="1" dirty="0" smtClean="0">
                <a:latin typeface="Bookman Old Style" panose="02050604050505020204" pitchFamily="18" charset="0"/>
                <a:hlinkClick r:id="rId3"/>
              </a:rPr>
              <a:t>https://www.nalog.gov.ru</a:t>
            </a:r>
            <a:r>
              <a:rPr lang="ru-RU" b="1" dirty="0" smtClean="0">
                <a:latin typeface="Bookman Old Style" panose="02050604050505020204" pitchFamily="18" charset="0"/>
              </a:rPr>
              <a:t> ) в разделе «Главная страница/Налогообложение в Российской Федерации/Действующие в РФ налоги и сборы/Патентная система налогообложения» (адрес ссылки: </a:t>
            </a:r>
            <a:r>
              <a:rPr lang="ru-RU" b="1" dirty="0" smtClean="0">
                <a:latin typeface="Bookman Old Style" panose="02050604050505020204" pitchFamily="18" charset="0"/>
                <a:hlinkClick r:id="rId4"/>
              </a:rPr>
              <a:t>https://www.nalog.gov.ru/rn23/taxation/taxes/patent/</a:t>
            </a:r>
            <a:r>
              <a:rPr lang="ru-RU" b="1" dirty="0" smtClean="0">
                <a:latin typeface="Bookman Old Style" panose="02050604050505020204" pitchFamily="18" charset="0"/>
              </a:rPr>
              <a:t> 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latin typeface="Bookman Old Style" panose="02050604050505020204" pitchFamily="18" charset="0"/>
              </a:rPr>
              <a:t>на Интернет-сервисе ФНС России «Налоговый калькулятор – Расчет стоимости патента» (адрес ссылки: https://patent.nalog.ru/)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89576"/>
            <a:ext cx="6174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Получить информацию можно из следующих источников: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440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103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Остапенко Ирина Николаевна</dc:creator>
  <cp:lastModifiedBy>Остапенко Ирина Николаевна</cp:lastModifiedBy>
  <cp:revision>3</cp:revision>
  <dcterms:created xsi:type="dcterms:W3CDTF">2022-06-30T11:51:29Z</dcterms:created>
  <dcterms:modified xsi:type="dcterms:W3CDTF">2022-06-30T12:46:57Z</dcterms:modified>
</cp:coreProperties>
</file>