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1"/>
  </p:notesMasterIdLst>
  <p:sldIdLst>
    <p:sldId id="268" r:id="rId2"/>
    <p:sldId id="375" r:id="rId3"/>
    <p:sldId id="380" r:id="rId4"/>
    <p:sldId id="381" r:id="rId5"/>
    <p:sldId id="377" r:id="rId6"/>
    <p:sldId id="376" r:id="rId7"/>
    <p:sldId id="356" r:id="rId8"/>
    <p:sldId id="379" r:id="rId9"/>
    <p:sldId id="378" r:id="rId10"/>
    <p:sldId id="344" r:id="rId11"/>
    <p:sldId id="357" r:id="rId12"/>
    <p:sldId id="382" r:id="rId13"/>
    <p:sldId id="383" r:id="rId14"/>
    <p:sldId id="363" r:id="rId15"/>
    <p:sldId id="370" r:id="rId16"/>
    <p:sldId id="371" r:id="rId17"/>
    <p:sldId id="384" r:id="rId18"/>
    <p:sldId id="362" r:id="rId19"/>
    <p:sldId id="372" r:id="rId20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  <a:srgbClr val="018ACF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52" autoAdjust="0"/>
    <p:restoredTop sz="94658" autoAdjust="0"/>
  </p:normalViewPr>
  <p:slideViewPr>
    <p:cSldViewPr>
      <p:cViewPr varScale="1">
        <p:scale>
          <a:sx n="86" d="100"/>
          <a:sy n="86" d="100"/>
        </p:scale>
        <p:origin x="12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997672-AE9D-4847-9E8F-58CD28B0932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A3655F-0C95-4097-BAD4-D3DA0838AC13}">
      <dgm:prSet custT="1"/>
      <dgm:spPr>
        <a:solidFill>
          <a:srgbClr val="00B0F0"/>
        </a:solidFill>
      </dgm:spPr>
      <dgm:t>
        <a:bodyPr/>
        <a:lstStyle/>
        <a:p>
          <a:pPr algn="l" rtl="0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Налог составляет 4 %  от дохода, если клиент физическое лицо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A8F696-3568-4515-B0BA-F0693F580EF0}" type="parTrans" cxnId="{881E8131-B8A1-4756-AF8C-F5CA39B6ABB2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C11713E7-6474-4CAD-96F4-C9EACE404E5E}" type="sibTrans" cxnId="{881E8131-B8A1-4756-AF8C-F5CA39B6ABB2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E8482C38-7A13-42FF-B472-5D7B59D749C5}">
      <dgm:prSet custT="1"/>
      <dgm:spPr>
        <a:solidFill>
          <a:srgbClr val="00B0F0"/>
        </a:solidFill>
      </dgm:spPr>
      <dgm:t>
        <a:bodyPr/>
        <a:lstStyle/>
        <a:p>
          <a:pPr algn="l" rtl="0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Налог составляет 6 % от дохода, если клиент юридическое лицо или ИП 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4B92DA4-3C62-4938-8A6F-8B3D61353447}" type="parTrans" cxnId="{1FCD5795-BF25-4862-AD22-F9F47D378BFE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3236FD93-A3F9-4954-8D28-E649CD5D2BC0}" type="sibTrans" cxnId="{1FCD5795-BF25-4862-AD22-F9F47D378BFE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7297171C-BDEA-4893-B41A-BA9B984983F0}">
      <dgm:prSet custT="1"/>
      <dgm:spPr>
        <a:solidFill>
          <a:srgbClr val="00B0F0"/>
        </a:solidFill>
      </dgm:spPr>
      <dgm:t>
        <a:bodyPr/>
        <a:lstStyle/>
        <a:p>
          <a:pPr algn="l" rtl="0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Максимальный  доход -2,4 млн. рублей в год, нет наемных работников 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D053ABA-098B-493B-BC2E-118CDF22A2DE}" type="parTrans" cxnId="{AF1343A8-A67D-4613-BCC8-ABDED0CB8015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6E077FEC-368F-40A7-AD63-8EA4A3056D6F}" type="sibTrans" cxnId="{AF1343A8-A67D-4613-BCC8-ABDED0CB8015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4A802C38-DD55-47BD-93DB-43E5D1E1BBC3}">
      <dgm:prSet custT="1"/>
      <dgm:spPr>
        <a:solidFill>
          <a:srgbClr val="00B0F0"/>
        </a:solidFill>
      </dgm:spPr>
      <dgm:t>
        <a:bodyPr/>
        <a:lstStyle/>
        <a:p>
          <a:pPr algn="l" rtl="0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Облагается только доход, отраженный в приложении «Мой налог»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6D9BDEF-8FCC-43F5-92C5-C6302B8DCB5E}" type="parTrans" cxnId="{1069F3CD-C69E-44BE-9077-D6E0E948F2D7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A2C16D1B-B978-4E61-B14C-5393A8B335B1}" type="sibTrans" cxnId="{1069F3CD-C69E-44BE-9077-D6E0E948F2D7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252843BA-9FE4-4B23-A8B1-E6EDA1E5C255}">
      <dgm:prSet custT="1"/>
      <dgm:spPr>
        <a:solidFill>
          <a:srgbClr val="00B0F0"/>
        </a:solidFill>
      </dgm:spPr>
      <dgm:t>
        <a:bodyPr/>
        <a:lstStyle/>
        <a:p>
          <a:pPr algn="l" rtl="0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Пенсионные взносы  уплачиваются добровольно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8233268-30C8-4F4C-8DE3-5FA537B8774F}" type="parTrans" cxnId="{ECAFA63C-5934-4092-9676-ED57DAC3805A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18E857B2-68D2-4F4E-A300-1F62D24BE9FE}" type="sibTrans" cxnId="{ECAFA63C-5934-4092-9676-ED57DAC3805A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CFA3A747-9239-4683-BDAD-2970FB2069CB}">
      <dgm:prSet custT="1"/>
      <dgm:spPr>
        <a:solidFill>
          <a:srgbClr val="00B0F0"/>
        </a:solidFill>
      </dgm:spPr>
      <dgm:t>
        <a:bodyPr/>
        <a:lstStyle/>
        <a:p>
          <a:pPr rtl="0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Декларацию сдавать не нужно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0C298E4-F2B4-44AB-A530-DE169142B602}" type="parTrans" cxnId="{51AE43EC-11E6-42D8-B7B5-75D27DD1F453}">
      <dgm:prSet/>
      <dgm:spPr/>
      <dgm:t>
        <a:bodyPr/>
        <a:lstStyle/>
        <a:p>
          <a:endParaRPr lang="ru-RU"/>
        </a:p>
      </dgm:t>
    </dgm:pt>
    <dgm:pt modelId="{09BEAEAA-602C-4AB2-8360-57A23510D419}" type="sibTrans" cxnId="{51AE43EC-11E6-42D8-B7B5-75D27DD1F453}">
      <dgm:prSet/>
      <dgm:spPr/>
      <dgm:t>
        <a:bodyPr/>
        <a:lstStyle/>
        <a:p>
          <a:endParaRPr lang="ru-RU"/>
        </a:p>
      </dgm:t>
    </dgm:pt>
    <dgm:pt modelId="{4B6770B3-0612-49A9-AF67-75D4E9E036D2}">
      <dgm:prSet custT="1"/>
      <dgm:spPr>
        <a:solidFill>
          <a:srgbClr val="00B0F0"/>
        </a:solidFill>
      </dgm:spPr>
      <dgm:t>
        <a:bodyPr/>
        <a:lstStyle/>
        <a:p>
          <a:pPr rtl="0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Закрыть </a:t>
          </a:r>
          <a:r>
            <a:rPr lang="ru-RU" sz="1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самозанятость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можно в любой момент дистанционно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BAB303A-1CCD-4DD6-946A-F62908931FFE}" type="parTrans" cxnId="{4F908235-7C27-4E4F-A45B-B3E110C7CEC4}">
      <dgm:prSet/>
      <dgm:spPr/>
      <dgm:t>
        <a:bodyPr/>
        <a:lstStyle/>
        <a:p>
          <a:endParaRPr lang="ru-RU"/>
        </a:p>
      </dgm:t>
    </dgm:pt>
    <dgm:pt modelId="{DFCD4899-564B-4C9E-9588-85C1C8B3E45F}" type="sibTrans" cxnId="{4F908235-7C27-4E4F-A45B-B3E110C7CEC4}">
      <dgm:prSet/>
      <dgm:spPr/>
      <dgm:t>
        <a:bodyPr/>
        <a:lstStyle/>
        <a:p>
          <a:endParaRPr lang="ru-RU"/>
        </a:p>
      </dgm:t>
    </dgm:pt>
    <dgm:pt modelId="{1A136A68-4828-4E8B-B95D-23F16DD38E11}">
      <dgm:prSet custT="1"/>
      <dgm:spPr>
        <a:solidFill>
          <a:srgbClr val="00B0F0"/>
        </a:solidFill>
      </dgm:spPr>
      <dgm:t>
        <a:bodyPr/>
        <a:lstStyle/>
        <a:p>
          <a:pPr rtl="0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 регистрации дается налоговый вычет 10 000 рублей, который </a:t>
          </a:r>
          <a:r>
            <a:rPr lang="ru-RU" sz="1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будетиспользоваться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для частичной оплаты налога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7E68D98-DF5E-4F3B-8D0A-24E72D46AB78}" type="parTrans" cxnId="{C4CE5FF3-35BB-4EE3-BBBF-433D88A21F02}">
      <dgm:prSet/>
      <dgm:spPr/>
      <dgm:t>
        <a:bodyPr/>
        <a:lstStyle/>
        <a:p>
          <a:endParaRPr lang="ru-RU"/>
        </a:p>
      </dgm:t>
    </dgm:pt>
    <dgm:pt modelId="{1448B347-EE95-42C3-89DD-38BF77E1C720}" type="sibTrans" cxnId="{C4CE5FF3-35BB-4EE3-BBBF-433D88A21F02}">
      <dgm:prSet/>
      <dgm:spPr/>
      <dgm:t>
        <a:bodyPr/>
        <a:lstStyle/>
        <a:p>
          <a:endParaRPr lang="ru-RU"/>
        </a:p>
      </dgm:t>
    </dgm:pt>
    <dgm:pt modelId="{BC085B9D-7CDA-4141-9DCF-11C3CA20E3B3}">
      <dgm:prSet custT="1"/>
      <dgm:spPr>
        <a:solidFill>
          <a:srgbClr val="00B0F0"/>
        </a:solidFill>
      </dgm:spPr>
      <dgm:t>
        <a:bodyPr/>
        <a:lstStyle/>
        <a:p>
          <a:pPr rtl="0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Можно совмещать с работой по трудовому договору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4AD13A6-5AE5-472A-988D-46084FB98DA6}" type="parTrans" cxnId="{0BC9D569-D453-4E5F-8CE9-D6985BED4154}">
      <dgm:prSet/>
      <dgm:spPr/>
      <dgm:t>
        <a:bodyPr/>
        <a:lstStyle/>
        <a:p>
          <a:endParaRPr lang="ru-RU"/>
        </a:p>
      </dgm:t>
    </dgm:pt>
    <dgm:pt modelId="{C1F0B139-9EDD-4BA6-8BD5-B243CF147327}" type="sibTrans" cxnId="{0BC9D569-D453-4E5F-8CE9-D6985BED4154}">
      <dgm:prSet/>
      <dgm:spPr/>
      <dgm:t>
        <a:bodyPr/>
        <a:lstStyle/>
        <a:p>
          <a:endParaRPr lang="ru-RU"/>
        </a:p>
      </dgm:t>
    </dgm:pt>
    <dgm:pt modelId="{830A4419-B9E8-48F4-9304-682785F27E64}" type="pres">
      <dgm:prSet presAssocID="{14997672-AE9D-4847-9E8F-58CD28B0932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22F1474-B551-465B-A82C-0F17F96B95AF}" type="pres">
      <dgm:prSet presAssocID="{DEA3655F-0C95-4097-BAD4-D3DA0838AC13}" presName="parentText" presStyleLbl="node1" presStyleIdx="0" presStyleCnt="9" custScaleX="86216" custScaleY="54086" custLinFactY="9133" custLinFactNeighborX="-1298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D60FB7-F263-4DD0-BBDC-E3310B28B840}" type="pres">
      <dgm:prSet presAssocID="{C11713E7-6474-4CAD-96F4-C9EACE404E5E}" presName="spacer" presStyleCnt="0"/>
      <dgm:spPr/>
    </dgm:pt>
    <dgm:pt modelId="{5CD44B4D-CCAF-4B1C-AC90-22A920B0F450}" type="pres">
      <dgm:prSet presAssocID="{E8482C38-7A13-42FF-B472-5D7B59D749C5}" presName="parentText" presStyleLbl="node1" presStyleIdx="1" presStyleCnt="9" custScaleX="85917" custScaleY="58507" custLinFactNeighborX="-1637" custLinFactNeighborY="9763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95766E-41FC-4C8F-8B41-ADC494A36EBE}" type="pres">
      <dgm:prSet presAssocID="{3236FD93-A3F9-4954-8D28-E649CD5D2BC0}" presName="spacer" presStyleCnt="0"/>
      <dgm:spPr/>
    </dgm:pt>
    <dgm:pt modelId="{04614E66-1428-4CF7-9CAE-836C7A17E6E1}" type="pres">
      <dgm:prSet presAssocID="{7297171C-BDEA-4893-B41A-BA9B984983F0}" presName="parentText" presStyleLbl="node1" presStyleIdx="2" presStyleCnt="9" custScaleX="86213" custScaleY="47869" custLinFactNeighborX="-929" custLinFactNeighborY="5946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31871B-1890-4DB8-BC8D-6D76DE891324}" type="pres">
      <dgm:prSet presAssocID="{6E077FEC-368F-40A7-AD63-8EA4A3056D6F}" presName="spacer" presStyleCnt="0"/>
      <dgm:spPr/>
    </dgm:pt>
    <dgm:pt modelId="{0672C36E-9D2D-48A8-8C74-3F1C67946648}" type="pres">
      <dgm:prSet presAssocID="{4A802C38-DD55-47BD-93DB-43E5D1E1BBC3}" presName="parentText" presStyleLbl="node1" presStyleIdx="3" presStyleCnt="9" custScaleX="86216" custScaleY="48590" custLinFactNeighborX="-1298" custLinFactNeighborY="2335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A854C7-84AC-474F-A82C-C3F1CA1AD978}" type="pres">
      <dgm:prSet presAssocID="{A2C16D1B-B978-4E61-B14C-5393A8B335B1}" presName="spacer" presStyleCnt="0"/>
      <dgm:spPr/>
    </dgm:pt>
    <dgm:pt modelId="{DD91ED86-9ED0-42AE-A29A-ED47106833D6}" type="pres">
      <dgm:prSet presAssocID="{252843BA-9FE4-4B23-A8B1-E6EDA1E5C255}" presName="parentText" presStyleLbl="node1" presStyleIdx="4" presStyleCnt="9" custScaleX="87256" custScaleY="53824" custLinFactNeighborX="-778" custLinFactNeighborY="2423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92ECBA-5C66-49DF-B3A8-9EABDA6E8F2A}" type="pres">
      <dgm:prSet presAssocID="{18E857B2-68D2-4F4E-A300-1F62D24BE9FE}" presName="spacer" presStyleCnt="0"/>
      <dgm:spPr/>
    </dgm:pt>
    <dgm:pt modelId="{E2B8D467-C08E-43F8-BD7D-98508C47FF5E}" type="pres">
      <dgm:prSet presAssocID="{CFA3A747-9239-4683-BDAD-2970FB2069CB}" presName="parentText" presStyleLbl="node1" presStyleIdx="5" presStyleCnt="9" custScaleX="87256" custScaleY="54653" custLinFactNeighborX="-778" custLinFactNeighborY="-423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AB8DE-9F86-4B4A-A8C6-EA7957C350D0}" type="pres">
      <dgm:prSet presAssocID="{09BEAEAA-602C-4AB2-8360-57A23510D419}" presName="spacer" presStyleCnt="0"/>
      <dgm:spPr/>
    </dgm:pt>
    <dgm:pt modelId="{649BA9AE-B000-465B-9720-E19B8635DA25}" type="pres">
      <dgm:prSet presAssocID="{4B6770B3-0612-49A9-AF67-75D4E9E036D2}" presName="parentText" presStyleLbl="node1" presStyleIdx="6" presStyleCnt="9" custScaleX="87256" custScaleY="51057" custLinFactNeighborX="-778" custLinFactNeighborY="-3270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93C6A0-B9A9-4BB7-B7F8-964171F8B8FB}" type="pres">
      <dgm:prSet presAssocID="{DFCD4899-564B-4C9E-9588-85C1C8B3E45F}" presName="spacer" presStyleCnt="0"/>
      <dgm:spPr/>
    </dgm:pt>
    <dgm:pt modelId="{051014F0-7E8E-461C-ACBA-61D2B3CAEA1D}" type="pres">
      <dgm:prSet presAssocID="{1A136A68-4828-4E8B-B95D-23F16DD38E11}" presName="parentText" presStyleLbl="node1" presStyleIdx="7" presStyleCnt="9" custScaleX="87256" custScaleY="56569" custLinFactNeighborX="-778" custLinFactNeighborY="-6117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803FFE-7378-4B4F-A7DB-1409D5F7D24F}" type="pres">
      <dgm:prSet presAssocID="{1448B347-EE95-42C3-89DD-38BF77E1C720}" presName="spacer" presStyleCnt="0"/>
      <dgm:spPr/>
    </dgm:pt>
    <dgm:pt modelId="{25173D64-CC10-4AC3-AA36-C9056E5C45BF}" type="pres">
      <dgm:prSet presAssocID="{BC085B9D-7CDA-4141-9DCF-11C3CA20E3B3}" presName="parentText" presStyleLbl="node1" presStyleIdx="8" presStyleCnt="9" custScaleX="87256" custScaleY="54276" custLinFactNeighborX="-1042" custLinFactNeighborY="-7140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F1343A8-A67D-4613-BCC8-ABDED0CB8015}" srcId="{14997672-AE9D-4847-9E8F-58CD28B0932F}" destId="{7297171C-BDEA-4893-B41A-BA9B984983F0}" srcOrd="2" destOrd="0" parTransId="{CD053ABA-098B-493B-BC2E-118CDF22A2DE}" sibTransId="{6E077FEC-368F-40A7-AD63-8EA4A3056D6F}"/>
    <dgm:cxn modelId="{ECAFA63C-5934-4092-9676-ED57DAC3805A}" srcId="{14997672-AE9D-4847-9E8F-58CD28B0932F}" destId="{252843BA-9FE4-4B23-A8B1-E6EDA1E5C255}" srcOrd="4" destOrd="0" parTransId="{58233268-30C8-4F4C-8DE3-5FA537B8774F}" sibTransId="{18E857B2-68D2-4F4E-A300-1F62D24BE9FE}"/>
    <dgm:cxn modelId="{0BC9D569-D453-4E5F-8CE9-D6985BED4154}" srcId="{14997672-AE9D-4847-9E8F-58CD28B0932F}" destId="{BC085B9D-7CDA-4141-9DCF-11C3CA20E3B3}" srcOrd="8" destOrd="0" parTransId="{64AD13A6-5AE5-472A-988D-46084FB98DA6}" sibTransId="{C1F0B139-9EDD-4BA6-8BD5-B243CF147327}"/>
    <dgm:cxn modelId="{4E7C7EAF-6B89-4202-8772-4D660F1B3F6A}" type="presOf" srcId="{7297171C-BDEA-4893-B41A-BA9B984983F0}" destId="{04614E66-1428-4CF7-9CAE-836C7A17E6E1}" srcOrd="0" destOrd="0" presId="urn:microsoft.com/office/officeart/2005/8/layout/vList2"/>
    <dgm:cxn modelId="{1069F3CD-C69E-44BE-9077-D6E0E948F2D7}" srcId="{14997672-AE9D-4847-9E8F-58CD28B0932F}" destId="{4A802C38-DD55-47BD-93DB-43E5D1E1BBC3}" srcOrd="3" destOrd="0" parTransId="{46D9BDEF-8FCC-43F5-92C5-C6302B8DCB5E}" sibTransId="{A2C16D1B-B978-4E61-B14C-5393A8B335B1}"/>
    <dgm:cxn modelId="{4151FE4B-4257-45C8-BD30-18641BB25258}" type="presOf" srcId="{1A136A68-4828-4E8B-B95D-23F16DD38E11}" destId="{051014F0-7E8E-461C-ACBA-61D2B3CAEA1D}" srcOrd="0" destOrd="0" presId="urn:microsoft.com/office/officeart/2005/8/layout/vList2"/>
    <dgm:cxn modelId="{ACF284D7-7022-4024-BB03-0AB25B88B4B8}" type="presOf" srcId="{252843BA-9FE4-4B23-A8B1-E6EDA1E5C255}" destId="{DD91ED86-9ED0-42AE-A29A-ED47106833D6}" srcOrd="0" destOrd="0" presId="urn:microsoft.com/office/officeart/2005/8/layout/vList2"/>
    <dgm:cxn modelId="{51AE43EC-11E6-42D8-B7B5-75D27DD1F453}" srcId="{14997672-AE9D-4847-9E8F-58CD28B0932F}" destId="{CFA3A747-9239-4683-BDAD-2970FB2069CB}" srcOrd="5" destOrd="0" parTransId="{D0C298E4-F2B4-44AB-A530-DE169142B602}" sibTransId="{09BEAEAA-602C-4AB2-8360-57A23510D419}"/>
    <dgm:cxn modelId="{18DA9193-8147-4997-A502-2C0AD56DAEAB}" type="presOf" srcId="{E8482C38-7A13-42FF-B472-5D7B59D749C5}" destId="{5CD44B4D-CCAF-4B1C-AC90-22A920B0F450}" srcOrd="0" destOrd="0" presId="urn:microsoft.com/office/officeart/2005/8/layout/vList2"/>
    <dgm:cxn modelId="{23D3AF18-0CEF-4F7D-BE1A-400106B7B8C5}" type="presOf" srcId="{4B6770B3-0612-49A9-AF67-75D4E9E036D2}" destId="{649BA9AE-B000-465B-9720-E19B8635DA25}" srcOrd="0" destOrd="0" presId="urn:microsoft.com/office/officeart/2005/8/layout/vList2"/>
    <dgm:cxn modelId="{881E8131-B8A1-4756-AF8C-F5CA39B6ABB2}" srcId="{14997672-AE9D-4847-9E8F-58CD28B0932F}" destId="{DEA3655F-0C95-4097-BAD4-D3DA0838AC13}" srcOrd="0" destOrd="0" parTransId="{60A8F696-3568-4515-B0BA-F0693F580EF0}" sibTransId="{C11713E7-6474-4CAD-96F4-C9EACE404E5E}"/>
    <dgm:cxn modelId="{1FCD5795-BF25-4862-AD22-F9F47D378BFE}" srcId="{14997672-AE9D-4847-9E8F-58CD28B0932F}" destId="{E8482C38-7A13-42FF-B472-5D7B59D749C5}" srcOrd="1" destOrd="0" parTransId="{64B92DA4-3C62-4938-8A6F-8B3D61353447}" sibTransId="{3236FD93-A3F9-4954-8D28-E649CD5D2BC0}"/>
    <dgm:cxn modelId="{9B3DD273-108A-4DF6-91D7-18415D3E6BE8}" type="presOf" srcId="{14997672-AE9D-4847-9E8F-58CD28B0932F}" destId="{830A4419-B9E8-48F4-9304-682785F27E64}" srcOrd="0" destOrd="0" presId="urn:microsoft.com/office/officeart/2005/8/layout/vList2"/>
    <dgm:cxn modelId="{9EAFEDFF-CEDC-45D7-A7CE-AA34FE98DEFA}" type="presOf" srcId="{BC085B9D-7CDA-4141-9DCF-11C3CA20E3B3}" destId="{25173D64-CC10-4AC3-AA36-C9056E5C45BF}" srcOrd="0" destOrd="0" presId="urn:microsoft.com/office/officeart/2005/8/layout/vList2"/>
    <dgm:cxn modelId="{05723A4F-8CEB-4346-8F71-A417AD7872E8}" type="presOf" srcId="{CFA3A747-9239-4683-BDAD-2970FB2069CB}" destId="{E2B8D467-C08E-43F8-BD7D-98508C47FF5E}" srcOrd="0" destOrd="0" presId="urn:microsoft.com/office/officeart/2005/8/layout/vList2"/>
    <dgm:cxn modelId="{E1DF9AB1-A834-41CA-AE52-BF7AF323E5FC}" type="presOf" srcId="{4A802C38-DD55-47BD-93DB-43E5D1E1BBC3}" destId="{0672C36E-9D2D-48A8-8C74-3F1C67946648}" srcOrd="0" destOrd="0" presId="urn:microsoft.com/office/officeart/2005/8/layout/vList2"/>
    <dgm:cxn modelId="{4F908235-7C27-4E4F-A45B-B3E110C7CEC4}" srcId="{14997672-AE9D-4847-9E8F-58CD28B0932F}" destId="{4B6770B3-0612-49A9-AF67-75D4E9E036D2}" srcOrd="6" destOrd="0" parTransId="{7BAB303A-1CCD-4DD6-946A-F62908931FFE}" sibTransId="{DFCD4899-564B-4C9E-9588-85C1C8B3E45F}"/>
    <dgm:cxn modelId="{C4CE5FF3-35BB-4EE3-BBBF-433D88A21F02}" srcId="{14997672-AE9D-4847-9E8F-58CD28B0932F}" destId="{1A136A68-4828-4E8B-B95D-23F16DD38E11}" srcOrd="7" destOrd="0" parTransId="{B7E68D98-DF5E-4F3B-8D0A-24E72D46AB78}" sibTransId="{1448B347-EE95-42C3-89DD-38BF77E1C720}"/>
    <dgm:cxn modelId="{B875F74E-799E-487D-90C0-635A3D826B4D}" type="presOf" srcId="{DEA3655F-0C95-4097-BAD4-D3DA0838AC13}" destId="{322F1474-B551-465B-A82C-0F17F96B95AF}" srcOrd="0" destOrd="0" presId="urn:microsoft.com/office/officeart/2005/8/layout/vList2"/>
    <dgm:cxn modelId="{FE9C3A41-209A-4981-A914-C2657E29B5DE}" type="presParOf" srcId="{830A4419-B9E8-48F4-9304-682785F27E64}" destId="{322F1474-B551-465B-A82C-0F17F96B95AF}" srcOrd="0" destOrd="0" presId="urn:microsoft.com/office/officeart/2005/8/layout/vList2"/>
    <dgm:cxn modelId="{01D3A531-6ED0-48C7-A423-1D49563EC968}" type="presParOf" srcId="{830A4419-B9E8-48F4-9304-682785F27E64}" destId="{FFD60FB7-F263-4DD0-BBDC-E3310B28B840}" srcOrd="1" destOrd="0" presId="urn:microsoft.com/office/officeart/2005/8/layout/vList2"/>
    <dgm:cxn modelId="{56A76AAE-4E6B-4AD3-8E0C-EA30F92DB3DA}" type="presParOf" srcId="{830A4419-B9E8-48F4-9304-682785F27E64}" destId="{5CD44B4D-CCAF-4B1C-AC90-22A920B0F450}" srcOrd="2" destOrd="0" presId="urn:microsoft.com/office/officeart/2005/8/layout/vList2"/>
    <dgm:cxn modelId="{C2DA1243-EF88-417F-A150-EF00C997304C}" type="presParOf" srcId="{830A4419-B9E8-48F4-9304-682785F27E64}" destId="{8A95766E-41FC-4C8F-8B41-ADC494A36EBE}" srcOrd="3" destOrd="0" presId="urn:microsoft.com/office/officeart/2005/8/layout/vList2"/>
    <dgm:cxn modelId="{691FE863-1961-4B72-8CF0-6FB4B831467E}" type="presParOf" srcId="{830A4419-B9E8-48F4-9304-682785F27E64}" destId="{04614E66-1428-4CF7-9CAE-836C7A17E6E1}" srcOrd="4" destOrd="0" presId="urn:microsoft.com/office/officeart/2005/8/layout/vList2"/>
    <dgm:cxn modelId="{9EBF16E9-22B6-48A4-8C37-CB5DE639E1F4}" type="presParOf" srcId="{830A4419-B9E8-48F4-9304-682785F27E64}" destId="{C731871B-1890-4DB8-BC8D-6D76DE891324}" srcOrd="5" destOrd="0" presId="urn:microsoft.com/office/officeart/2005/8/layout/vList2"/>
    <dgm:cxn modelId="{D1E0F2F5-EA47-4B8F-8767-7E95F5E2A96D}" type="presParOf" srcId="{830A4419-B9E8-48F4-9304-682785F27E64}" destId="{0672C36E-9D2D-48A8-8C74-3F1C67946648}" srcOrd="6" destOrd="0" presId="urn:microsoft.com/office/officeart/2005/8/layout/vList2"/>
    <dgm:cxn modelId="{897CEC56-8C0B-4F3A-9E51-FE5DB25FB7D4}" type="presParOf" srcId="{830A4419-B9E8-48F4-9304-682785F27E64}" destId="{5BA854C7-84AC-474F-A82C-C3F1CA1AD978}" srcOrd="7" destOrd="0" presId="urn:microsoft.com/office/officeart/2005/8/layout/vList2"/>
    <dgm:cxn modelId="{CE61C4B9-72C0-440D-A8FF-F02EFA01F5FA}" type="presParOf" srcId="{830A4419-B9E8-48F4-9304-682785F27E64}" destId="{DD91ED86-9ED0-42AE-A29A-ED47106833D6}" srcOrd="8" destOrd="0" presId="urn:microsoft.com/office/officeart/2005/8/layout/vList2"/>
    <dgm:cxn modelId="{5F968652-1536-45ED-8192-53DDB0882A67}" type="presParOf" srcId="{830A4419-B9E8-48F4-9304-682785F27E64}" destId="{BA92ECBA-5C66-49DF-B3A8-9EABDA6E8F2A}" srcOrd="9" destOrd="0" presId="urn:microsoft.com/office/officeart/2005/8/layout/vList2"/>
    <dgm:cxn modelId="{3A040C3C-97FB-45DC-B0D5-BDA1A5472757}" type="presParOf" srcId="{830A4419-B9E8-48F4-9304-682785F27E64}" destId="{E2B8D467-C08E-43F8-BD7D-98508C47FF5E}" srcOrd="10" destOrd="0" presId="urn:microsoft.com/office/officeart/2005/8/layout/vList2"/>
    <dgm:cxn modelId="{4C8F3C80-3256-4718-9771-648503995719}" type="presParOf" srcId="{830A4419-B9E8-48F4-9304-682785F27E64}" destId="{3B0AB8DE-9F86-4B4A-A8C6-EA7957C350D0}" srcOrd="11" destOrd="0" presId="urn:microsoft.com/office/officeart/2005/8/layout/vList2"/>
    <dgm:cxn modelId="{1EEC310E-AE4A-4695-AF1B-DB172DD695F4}" type="presParOf" srcId="{830A4419-B9E8-48F4-9304-682785F27E64}" destId="{649BA9AE-B000-465B-9720-E19B8635DA25}" srcOrd="12" destOrd="0" presId="urn:microsoft.com/office/officeart/2005/8/layout/vList2"/>
    <dgm:cxn modelId="{774390A3-AF41-4D39-B2C3-CEF9AA6B1E0C}" type="presParOf" srcId="{830A4419-B9E8-48F4-9304-682785F27E64}" destId="{EB93C6A0-B9A9-4BB7-B7F8-964171F8B8FB}" srcOrd="13" destOrd="0" presId="urn:microsoft.com/office/officeart/2005/8/layout/vList2"/>
    <dgm:cxn modelId="{34F98C81-3FCD-4AE3-A1B3-E602F6FB93EE}" type="presParOf" srcId="{830A4419-B9E8-48F4-9304-682785F27E64}" destId="{051014F0-7E8E-461C-ACBA-61D2B3CAEA1D}" srcOrd="14" destOrd="0" presId="urn:microsoft.com/office/officeart/2005/8/layout/vList2"/>
    <dgm:cxn modelId="{B71CD7B7-4A63-4F15-988C-5B4A71562EAB}" type="presParOf" srcId="{830A4419-B9E8-48F4-9304-682785F27E64}" destId="{3D803FFE-7378-4B4F-A7DB-1409D5F7D24F}" srcOrd="15" destOrd="0" presId="urn:microsoft.com/office/officeart/2005/8/layout/vList2"/>
    <dgm:cxn modelId="{2DFB5377-98C4-4D96-B533-D298194D1277}" type="presParOf" srcId="{830A4419-B9E8-48F4-9304-682785F27E64}" destId="{25173D64-CC10-4AC3-AA36-C9056E5C45BF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AF3CB7-FEF5-4572-8A6C-5DE0FF65A962}" type="doc">
      <dgm:prSet loTypeId="urn:microsoft.com/office/officeart/2005/8/layout/cycle3" loCatId="cycle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B43B3B91-E6D7-405C-A3CB-5F781CCC67CC}">
      <dgm:prSet custT="1"/>
      <dgm:spPr>
        <a:solidFill>
          <a:srgbClr val="00B0F0"/>
        </a:solidFill>
      </dgm:spPr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Граждане Белоруссии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966E18A-7CD3-4894-A740-97C0437767F3}" type="parTrans" cxnId="{B38F2ADD-EF4B-4DD3-BAA9-629CBF7E96C0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B377AC34-4F4F-4E64-863E-490DAE894101}" type="sibTrans" cxnId="{B38F2ADD-EF4B-4DD3-BAA9-629CBF7E96C0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6B6B352B-10F0-4D77-855A-A11D334A2EE0}">
      <dgm:prSet custT="1"/>
      <dgm:spPr>
        <a:solidFill>
          <a:srgbClr val="00B0F0"/>
        </a:solidFill>
      </dgm:spPr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Граждане Казахстана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4F868E3-B2A9-4CB7-9764-927826E412E7}" type="parTrans" cxnId="{8BEE1E41-8B60-4AAD-A606-B9DF72A92552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B95D189B-B052-4C19-9DD7-8C3125546758}" type="sibTrans" cxnId="{8BEE1E41-8B60-4AAD-A606-B9DF72A92552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99325211-058C-4183-A5C9-556EB50CE16E}">
      <dgm:prSet custT="1"/>
      <dgm:spPr>
        <a:solidFill>
          <a:srgbClr val="00B0F0"/>
        </a:solidFill>
      </dgm:spPr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Граждане Киргизии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46A5E0B-8A42-47D7-B7FE-B3030AC01DF2}" type="parTrans" cxnId="{7C36F55D-2680-4D9E-A439-7F553827746B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B5A6124B-E887-438A-96DE-CEC8AABA7BE5}" type="sibTrans" cxnId="{7C36F55D-2680-4D9E-A439-7F553827746B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BDC40643-8610-4CCC-966E-A198734F5044}">
      <dgm:prSet custT="1"/>
      <dgm:spPr>
        <a:solidFill>
          <a:srgbClr val="00B0F0"/>
        </a:solidFill>
      </dgm:spPr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Граждане Украины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FAA5DAD-7356-4DB1-9330-EBF7AEF68659}" type="parTrans" cxnId="{85B4F452-4FA0-4A5F-B2AF-77F2AFED4DC0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F1AEB1A6-0F9A-4D90-A874-9B7456B9730C}" type="sibTrans" cxnId="{85B4F452-4FA0-4A5F-B2AF-77F2AFED4DC0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5C9F0A1C-2CD8-4EAA-93A3-478AD98C83B1}">
      <dgm:prSet custT="1"/>
      <dgm:spPr>
        <a:solidFill>
          <a:srgbClr val="00B0F0"/>
        </a:solidFill>
      </dgm:spPr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Граждане Армении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74527F2-BAB0-4BCA-9759-5A2C473D0DBE}" type="parTrans" cxnId="{E1A527B5-31D7-4336-BD81-23195A7E317D}">
      <dgm:prSet/>
      <dgm:spPr/>
      <dgm:t>
        <a:bodyPr/>
        <a:lstStyle/>
        <a:p>
          <a:endParaRPr lang="ru-RU" sz="1400"/>
        </a:p>
      </dgm:t>
    </dgm:pt>
    <dgm:pt modelId="{39618F00-82D1-481B-940D-9095864B0654}" type="sibTrans" cxnId="{E1A527B5-31D7-4336-BD81-23195A7E317D}">
      <dgm:prSet/>
      <dgm:spPr/>
      <dgm:t>
        <a:bodyPr/>
        <a:lstStyle/>
        <a:p>
          <a:endParaRPr lang="ru-RU" sz="1400"/>
        </a:p>
      </dgm:t>
    </dgm:pt>
    <dgm:pt modelId="{60472E10-5572-4EB6-BCD8-19D17F7E24AD}">
      <dgm:prSet custT="1"/>
      <dgm:spPr>
        <a:solidFill>
          <a:srgbClr val="00B0F0"/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Граждане России и ИП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403E0FA-8101-4872-A9E7-9FA74EB51896}" type="parTrans" cxnId="{029540A8-EDFD-445A-A3DD-E6D70FD406C3}">
      <dgm:prSet/>
      <dgm:spPr/>
      <dgm:t>
        <a:bodyPr/>
        <a:lstStyle/>
        <a:p>
          <a:endParaRPr lang="ru-RU" sz="1400"/>
        </a:p>
      </dgm:t>
    </dgm:pt>
    <dgm:pt modelId="{6DDF5991-4A4D-47F8-9E90-671F48C1633D}" type="sibTrans" cxnId="{029540A8-EDFD-445A-A3DD-E6D70FD406C3}">
      <dgm:prSet/>
      <dgm:spPr/>
      <dgm:t>
        <a:bodyPr/>
        <a:lstStyle/>
        <a:p>
          <a:endParaRPr lang="ru-RU" sz="1400"/>
        </a:p>
      </dgm:t>
    </dgm:pt>
    <dgm:pt modelId="{D6379FED-0459-494E-8147-49C25A0EF785}" type="pres">
      <dgm:prSet presAssocID="{E5AF3CB7-FEF5-4572-8A6C-5DE0FF65A96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1788EB-C441-4A46-8C7D-71E96C81E448}" type="pres">
      <dgm:prSet presAssocID="{E5AF3CB7-FEF5-4572-8A6C-5DE0FF65A962}" presName="cycle" presStyleCnt="0"/>
      <dgm:spPr/>
    </dgm:pt>
    <dgm:pt modelId="{6AEEBA04-9ABC-4099-827B-99D07F2C77DB}" type="pres">
      <dgm:prSet presAssocID="{60472E10-5572-4EB6-BCD8-19D17F7E24AD}" presName="node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A77A4C-5CDD-46AE-B12A-855B4B0086F3}" type="pres">
      <dgm:prSet presAssocID="{6DDF5991-4A4D-47F8-9E90-671F48C1633D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093A64F4-0A04-41AE-BD46-B9DFEE51655E}" type="pres">
      <dgm:prSet presAssocID="{B43B3B91-E6D7-405C-A3CB-5F781CCC67CC}" presName="nodeFollowingNodes" presStyleLbl="node1" presStyleIdx="1" presStyleCnt="6" custRadScaleRad="109658" custRadScaleInc="189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314348-8EFF-4AD2-92FD-238EFF23CCAD}" type="pres">
      <dgm:prSet presAssocID="{6B6B352B-10F0-4D77-855A-A11D334A2EE0}" presName="nodeFollowingNodes" presStyleLbl="node1" presStyleIdx="2" presStyleCnt="6" custRadScaleRad="97810" custRadScaleInc="2293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994191-1D06-45AF-BA57-40271BF6ADA3}" type="pres">
      <dgm:prSet presAssocID="{99325211-058C-4183-A5C9-556EB50CE16E}" presName="nodeFollowingNodes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0102FF-7073-45E3-9111-BA5023EE5765}" type="pres">
      <dgm:prSet presAssocID="{BDC40643-8610-4CCC-966E-A198734F5044}" presName="nodeFollowingNodes" presStyleLbl="node1" presStyleIdx="4" presStyleCnt="6" custRadScaleRad="104783" custRadScaleInc="-2394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1CA65E-5E74-4B50-9200-1AFF6F3D2C72}" type="pres">
      <dgm:prSet presAssocID="{5C9F0A1C-2CD8-4EAA-93A3-478AD98C83B1}" presName="nodeFollowingNodes" presStyleLbl="node1" presStyleIdx="5" presStyleCnt="6" custRadScaleRad="98435" custRadScaleInc="-82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23BA7E-2F1E-461B-B8AF-B0AA2A8E8B88}" type="presOf" srcId="{BDC40643-8610-4CCC-966E-A198734F5044}" destId="{C10102FF-7073-45E3-9111-BA5023EE5765}" srcOrd="0" destOrd="0" presId="urn:microsoft.com/office/officeart/2005/8/layout/cycle3"/>
    <dgm:cxn modelId="{A065BE35-408B-4F16-ADA5-7F72F2D33C9F}" type="presOf" srcId="{6B6B352B-10F0-4D77-855A-A11D334A2EE0}" destId="{F7314348-8EFF-4AD2-92FD-238EFF23CCAD}" srcOrd="0" destOrd="0" presId="urn:microsoft.com/office/officeart/2005/8/layout/cycle3"/>
    <dgm:cxn modelId="{313C27BD-6026-4905-AE96-A8EC74C036D7}" type="presOf" srcId="{6DDF5991-4A4D-47F8-9E90-671F48C1633D}" destId="{AAA77A4C-5CDD-46AE-B12A-855B4B0086F3}" srcOrd="0" destOrd="0" presId="urn:microsoft.com/office/officeart/2005/8/layout/cycle3"/>
    <dgm:cxn modelId="{389D9EB5-6D82-4D2F-96CC-59E0C42E9E66}" type="presOf" srcId="{B43B3B91-E6D7-405C-A3CB-5F781CCC67CC}" destId="{093A64F4-0A04-41AE-BD46-B9DFEE51655E}" srcOrd="0" destOrd="0" presId="urn:microsoft.com/office/officeart/2005/8/layout/cycle3"/>
    <dgm:cxn modelId="{B38F2ADD-EF4B-4DD3-BAA9-629CBF7E96C0}" srcId="{E5AF3CB7-FEF5-4572-8A6C-5DE0FF65A962}" destId="{B43B3B91-E6D7-405C-A3CB-5F781CCC67CC}" srcOrd="1" destOrd="0" parTransId="{0966E18A-7CD3-4894-A740-97C0437767F3}" sibTransId="{B377AC34-4F4F-4E64-863E-490DAE894101}"/>
    <dgm:cxn modelId="{7AF3CA23-05A5-47DA-8F74-D0338EDCD6B4}" type="presOf" srcId="{E5AF3CB7-FEF5-4572-8A6C-5DE0FF65A962}" destId="{D6379FED-0459-494E-8147-49C25A0EF785}" srcOrd="0" destOrd="0" presId="urn:microsoft.com/office/officeart/2005/8/layout/cycle3"/>
    <dgm:cxn modelId="{8BEE1E41-8B60-4AAD-A606-B9DF72A92552}" srcId="{E5AF3CB7-FEF5-4572-8A6C-5DE0FF65A962}" destId="{6B6B352B-10F0-4D77-855A-A11D334A2EE0}" srcOrd="2" destOrd="0" parTransId="{64F868E3-B2A9-4CB7-9764-927826E412E7}" sibTransId="{B95D189B-B052-4C19-9DD7-8C3125546758}"/>
    <dgm:cxn modelId="{029540A8-EDFD-445A-A3DD-E6D70FD406C3}" srcId="{E5AF3CB7-FEF5-4572-8A6C-5DE0FF65A962}" destId="{60472E10-5572-4EB6-BCD8-19D17F7E24AD}" srcOrd="0" destOrd="0" parTransId="{0403E0FA-8101-4872-A9E7-9FA74EB51896}" sibTransId="{6DDF5991-4A4D-47F8-9E90-671F48C1633D}"/>
    <dgm:cxn modelId="{37C25AD2-A37C-4405-BFC0-5149B47948FB}" type="presOf" srcId="{5C9F0A1C-2CD8-4EAA-93A3-478AD98C83B1}" destId="{B11CA65E-5E74-4B50-9200-1AFF6F3D2C72}" srcOrd="0" destOrd="0" presId="urn:microsoft.com/office/officeart/2005/8/layout/cycle3"/>
    <dgm:cxn modelId="{85B4F452-4FA0-4A5F-B2AF-77F2AFED4DC0}" srcId="{E5AF3CB7-FEF5-4572-8A6C-5DE0FF65A962}" destId="{BDC40643-8610-4CCC-966E-A198734F5044}" srcOrd="4" destOrd="0" parTransId="{DFAA5DAD-7356-4DB1-9330-EBF7AEF68659}" sibTransId="{F1AEB1A6-0F9A-4D90-A874-9B7456B9730C}"/>
    <dgm:cxn modelId="{145633F6-8205-490E-A7E1-F5970A83EC96}" type="presOf" srcId="{60472E10-5572-4EB6-BCD8-19D17F7E24AD}" destId="{6AEEBA04-9ABC-4099-827B-99D07F2C77DB}" srcOrd="0" destOrd="0" presId="urn:microsoft.com/office/officeart/2005/8/layout/cycle3"/>
    <dgm:cxn modelId="{7C36F55D-2680-4D9E-A439-7F553827746B}" srcId="{E5AF3CB7-FEF5-4572-8A6C-5DE0FF65A962}" destId="{99325211-058C-4183-A5C9-556EB50CE16E}" srcOrd="3" destOrd="0" parTransId="{D46A5E0B-8A42-47D7-B7FE-B3030AC01DF2}" sibTransId="{B5A6124B-E887-438A-96DE-CEC8AABA7BE5}"/>
    <dgm:cxn modelId="{2C1707B7-BBD2-4E87-8992-3B85616213A2}" type="presOf" srcId="{99325211-058C-4183-A5C9-556EB50CE16E}" destId="{9E994191-1D06-45AF-BA57-40271BF6ADA3}" srcOrd="0" destOrd="0" presId="urn:microsoft.com/office/officeart/2005/8/layout/cycle3"/>
    <dgm:cxn modelId="{E1A527B5-31D7-4336-BD81-23195A7E317D}" srcId="{E5AF3CB7-FEF5-4572-8A6C-5DE0FF65A962}" destId="{5C9F0A1C-2CD8-4EAA-93A3-478AD98C83B1}" srcOrd="5" destOrd="0" parTransId="{A74527F2-BAB0-4BCA-9759-5A2C473D0DBE}" sibTransId="{39618F00-82D1-481B-940D-9095864B0654}"/>
    <dgm:cxn modelId="{B574342B-34B1-4901-BF9D-1F84B5D8DD26}" type="presParOf" srcId="{D6379FED-0459-494E-8147-49C25A0EF785}" destId="{0B1788EB-C441-4A46-8C7D-71E96C81E448}" srcOrd="0" destOrd="0" presId="urn:microsoft.com/office/officeart/2005/8/layout/cycle3"/>
    <dgm:cxn modelId="{F87E9A4E-6699-47BF-A68E-34708E90F59B}" type="presParOf" srcId="{0B1788EB-C441-4A46-8C7D-71E96C81E448}" destId="{6AEEBA04-9ABC-4099-827B-99D07F2C77DB}" srcOrd="0" destOrd="0" presId="urn:microsoft.com/office/officeart/2005/8/layout/cycle3"/>
    <dgm:cxn modelId="{8450EFC1-E11E-4F26-99DE-D12AAC319EEF}" type="presParOf" srcId="{0B1788EB-C441-4A46-8C7D-71E96C81E448}" destId="{AAA77A4C-5CDD-46AE-B12A-855B4B0086F3}" srcOrd="1" destOrd="0" presId="urn:microsoft.com/office/officeart/2005/8/layout/cycle3"/>
    <dgm:cxn modelId="{083348D2-0443-458A-9F8B-1684EBE273BF}" type="presParOf" srcId="{0B1788EB-C441-4A46-8C7D-71E96C81E448}" destId="{093A64F4-0A04-41AE-BD46-B9DFEE51655E}" srcOrd="2" destOrd="0" presId="urn:microsoft.com/office/officeart/2005/8/layout/cycle3"/>
    <dgm:cxn modelId="{35C11F06-D7DC-4B36-BB44-8A3E00982DE3}" type="presParOf" srcId="{0B1788EB-C441-4A46-8C7D-71E96C81E448}" destId="{F7314348-8EFF-4AD2-92FD-238EFF23CCAD}" srcOrd="3" destOrd="0" presId="urn:microsoft.com/office/officeart/2005/8/layout/cycle3"/>
    <dgm:cxn modelId="{F43A3E4F-30DA-4F88-9D34-8A3569361B7D}" type="presParOf" srcId="{0B1788EB-C441-4A46-8C7D-71E96C81E448}" destId="{9E994191-1D06-45AF-BA57-40271BF6ADA3}" srcOrd="4" destOrd="0" presId="urn:microsoft.com/office/officeart/2005/8/layout/cycle3"/>
    <dgm:cxn modelId="{8413759A-B95F-4BA8-B195-CD1BE997C6AA}" type="presParOf" srcId="{0B1788EB-C441-4A46-8C7D-71E96C81E448}" destId="{C10102FF-7073-45E3-9111-BA5023EE5765}" srcOrd="5" destOrd="0" presId="urn:microsoft.com/office/officeart/2005/8/layout/cycle3"/>
    <dgm:cxn modelId="{5A3CDA99-9471-428B-85FA-D4828AAF116E}" type="presParOf" srcId="{0B1788EB-C441-4A46-8C7D-71E96C81E448}" destId="{B11CA65E-5E74-4B50-9200-1AFF6F3D2C72}" srcOrd="6" destOrd="0" presId="urn:microsoft.com/office/officeart/2005/8/layout/cycle3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2F1474-B551-465B-A82C-0F17F96B95AF}">
      <dsp:nvSpPr>
        <dsp:cNvPr id="0" name=""/>
        <dsp:cNvSpPr/>
      </dsp:nvSpPr>
      <dsp:spPr>
        <a:xfrm>
          <a:off x="467558" y="266334"/>
          <a:ext cx="7206117" cy="566994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Налог составляет 4 %  от дохода, если клиент физическое лицо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95236" y="294012"/>
        <a:ext cx="7150761" cy="511638"/>
      </dsp:txXfrm>
    </dsp:sp>
    <dsp:sp modelId="{5CD44B4D-CCAF-4B1C-AC90-22A920B0F450}">
      <dsp:nvSpPr>
        <dsp:cNvPr id="0" name=""/>
        <dsp:cNvSpPr/>
      </dsp:nvSpPr>
      <dsp:spPr>
        <a:xfrm>
          <a:off x="451719" y="895056"/>
          <a:ext cx="7181126" cy="61334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Налог составляет 6 % от дохода, если клиент юридическое лицо или ИП 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81660" y="924997"/>
        <a:ext cx="7121244" cy="553458"/>
      </dsp:txXfrm>
    </dsp:sp>
    <dsp:sp modelId="{04614E66-1428-4CF7-9CAE-836C7A17E6E1}">
      <dsp:nvSpPr>
        <dsp:cNvPr id="0" name=""/>
        <dsp:cNvSpPr/>
      </dsp:nvSpPr>
      <dsp:spPr>
        <a:xfrm>
          <a:off x="498525" y="1608108"/>
          <a:ext cx="7205867" cy="50182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Максимальный  доход -2,4 млн. рублей в год, нет наемных работников 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23022" y="1632605"/>
        <a:ext cx="7156873" cy="452826"/>
      </dsp:txXfrm>
    </dsp:sp>
    <dsp:sp modelId="{0672C36E-9D2D-48A8-8C74-3F1C67946648}">
      <dsp:nvSpPr>
        <dsp:cNvPr id="0" name=""/>
        <dsp:cNvSpPr/>
      </dsp:nvSpPr>
      <dsp:spPr>
        <a:xfrm>
          <a:off x="467558" y="2212975"/>
          <a:ext cx="7206117" cy="509378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Облагается только доход, отраженный в приложении «Мой налог»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92424" y="2237841"/>
        <a:ext cx="7156385" cy="459646"/>
      </dsp:txXfrm>
    </dsp:sp>
    <dsp:sp modelId="{DD91ED86-9ED0-42AE-A29A-ED47106833D6}">
      <dsp:nvSpPr>
        <dsp:cNvPr id="0" name=""/>
        <dsp:cNvSpPr/>
      </dsp:nvSpPr>
      <dsp:spPr>
        <a:xfrm>
          <a:off x="467558" y="2885049"/>
          <a:ext cx="7293043" cy="564247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Пенсионные взносы  уплачиваются добровольно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95102" y="2912593"/>
        <a:ext cx="7237955" cy="509159"/>
      </dsp:txXfrm>
    </dsp:sp>
    <dsp:sp modelId="{E2B8D467-C08E-43F8-BD7D-98508C47FF5E}">
      <dsp:nvSpPr>
        <dsp:cNvPr id="0" name=""/>
        <dsp:cNvSpPr/>
      </dsp:nvSpPr>
      <dsp:spPr>
        <a:xfrm>
          <a:off x="467558" y="3564662"/>
          <a:ext cx="7293043" cy="572938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Декларацию сдавать не нужно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95527" y="3592631"/>
        <a:ext cx="7237105" cy="517000"/>
      </dsp:txXfrm>
    </dsp:sp>
    <dsp:sp modelId="{649BA9AE-B000-465B-9720-E19B8635DA25}">
      <dsp:nvSpPr>
        <dsp:cNvPr id="0" name=""/>
        <dsp:cNvSpPr/>
      </dsp:nvSpPr>
      <dsp:spPr>
        <a:xfrm>
          <a:off x="467558" y="4252966"/>
          <a:ext cx="7293043" cy="53524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Закрыть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самозанятость</a:t>
          </a: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можно в любой момент дистанционно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93686" y="4279094"/>
        <a:ext cx="7240787" cy="482984"/>
      </dsp:txXfrm>
    </dsp:sp>
    <dsp:sp modelId="{051014F0-7E8E-461C-ACBA-61D2B3CAEA1D}">
      <dsp:nvSpPr>
        <dsp:cNvPr id="0" name=""/>
        <dsp:cNvSpPr/>
      </dsp:nvSpPr>
      <dsp:spPr>
        <a:xfrm>
          <a:off x="467558" y="4903570"/>
          <a:ext cx="7293043" cy="593024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 регистрации дается налоговый вычет 10 000 рублей, который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будетиспользоваться</a:t>
          </a: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для частичной оплаты налога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96507" y="4932519"/>
        <a:ext cx="7235145" cy="535126"/>
      </dsp:txXfrm>
    </dsp:sp>
    <dsp:sp modelId="{25173D64-CC10-4AC3-AA36-C9056E5C45BF}">
      <dsp:nvSpPr>
        <dsp:cNvPr id="0" name=""/>
        <dsp:cNvSpPr/>
      </dsp:nvSpPr>
      <dsp:spPr>
        <a:xfrm>
          <a:off x="445492" y="5641372"/>
          <a:ext cx="7293043" cy="568986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Можно совмещать с работой по трудовому договору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73268" y="5669148"/>
        <a:ext cx="7237491" cy="5134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A77A4C-5CDD-46AE-B12A-855B4B0086F3}">
      <dsp:nvSpPr>
        <dsp:cNvPr id="0" name=""/>
        <dsp:cNvSpPr/>
      </dsp:nvSpPr>
      <dsp:spPr>
        <a:xfrm>
          <a:off x="944281" y="-6608"/>
          <a:ext cx="5923796" cy="5923796"/>
        </a:xfrm>
        <a:prstGeom prst="circularArrow">
          <a:avLst>
            <a:gd name="adj1" fmla="val 5274"/>
            <a:gd name="adj2" fmla="val 312630"/>
            <a:gd name="adj3" fmla="val 14235324"/>
            <a:gd name="adj4" fmla="val 17122811"/>
            <a:gd name="adj5" fmla="val 5477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EEBA04-9ABC-4099-827B-99D07F2C77DB}">
      <dsp:nvSpPr>
        <dsp:cNvPr id="0" name=""/>
        <dsp:cNvSpPr/>
      </dsp:nvSpPr>
      <dsp:spPr>
        <a:xfrm>
          <a:off x="2784679" y="751"/>
          <a:ext cx="2243001" cy="112150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Граждане России и ИП</a:t>
          </a:r>
          <a:endParaRPr lang="ru-RU" sz="1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839426" y="55498"/>
        <a:ext cx="2133507" cy="1012006"/>
      </dsp:txXfrm>
    </dsp:sp>
    <dsp:sp modelId="{093A64F4-0A04-41AE-BD46-B9DFEE51655E}">
      <dsp:nvSpPr>
        <dsp:cNvPr id="0" name=""/>
        <dsp:cNvSpPr/>
      </dsp:nvSpPr>
      <dsp:spPr>
        <a:xfrm>
          <a:off x="5256579" y="1490511"/>
          <a:ext cx="2243001" cy="112150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Граждане Белоруссии</a:t>
          </a:r>
          <a:endParaRPr lang="ru-RU" sz="1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311326" y="1545258"/>
        <a:ext cx="2133507" cy="1012006"/>
      </dsp:txXfrm>
    </dsp:sp>
    <dsp:sp modelId="{F7314348-8EFF-4AD2-92FD-238EFF23CCAD}">
      <dsp:nvSpPr>
        <dsp:cNvPr id="0" name=""/>
        <dsp:cNvSpPr/>
      </dsp:nvSpPr>
      <dsp:spPr>
        <a:xfrm>
          <a:off x="792090" y="3650749"/>
          <a:ext cx="2243001" cy="112150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Граждане Казахстана</a:t>
          </a:r>
          <a:endParaRPr lang="ru-RU" sz="1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46837" y="3705496"/>
        <a:ext cx="2133507" cy="1012006"/>
      </dsp:txXfrm>
    </dsp:sp>
    <dsp:sp modelId="{9E994191-1D06-45AF-BA57-40271BF6ADA3}">
      <dsp:nvSpPr>
        <dsp:cNvPr id="0" name=""/>
        <dsp:cNvSpPr/>
      </dsp:nvSpPr>
      <dsp:spPr>
        <a:xfrm>
          <a:off x="2784679" y="4807077"/>
          <a:ext cx="2243001" cy="112150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Граждане Киргизии</a:t>
          </a:r>
          <a:endParaRPr lang="ru-RU" sz="1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839426" y="4861824"/>
        <a:ext cx="2133507" cy="1012006"/>
      </dsp:txXfrm>
    </dsp:sp>
    <dsp:sp modelId="{C10102FF-7073-45E3-9111-BA5023EE5765}">
      <dsp:nvSpPr>
        <dsp:cNvPr id="0" name=""/>
        <dsp:cNvSpPr/>
      </dsp:nvSpPr>
      <dsp:spPr>
        <a:xfrm>
          <a:off x="5031442" y="3540977"/>
          <a:ext cx="2243001" cy="112150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Граждане Украины</a:t>
          </a:r>
          <a:endParaRPr lang="ru-RU" sz="1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086189" y="3595724"/>
        <a:ext cx="2133507" cy="1012006"/>
      </dsp:txXfrm>
    </dsp:sp>
    <dsp:sp modelId="{B11CA65E-5E74-4B50-9200-1AFF6F3D2C72}">
      <dsp:nvSpPr>
        <dsp:cNvPr id="0" name=""/>
        <dsp:cNvSpPr/>
      </dsp:nvSpPr>
      <dsp:spPr>
        <a:xfrm>
          <a:off x="654425" y="1375390"/>
          <a:ext cx="2243001" cy="112150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Граждане Армении</a:t>
          </a:r>
          <a:endParaRPr lang="ru-RU" sz="1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09172" y="1430137"/>
        <a:ext cx="2133507" cy="10120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60423-9E76-4C6C-AD1D-25D0A62D3AF1}" type="datetimeFigureOut">
              <a:rPr lang="ru-RU" smtClean="0"/>
              <a:pPr/>
              <a:t>14.08.2023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092911-1F69-4D66-A06B-52857FC7D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092911-1F69-4D66-A06B-52857FC7DAE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606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092911-1F69-4D66-A06B-52857FC7DAE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105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092911-1F69-4D66-A06B-52857FC7DAEB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323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092911-1F69-4D66-A06B-52857FC7DAEB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5173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092911-1F69-4D66-A06B-52857FC7DAEB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1509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092911-1F69-4D66-A06B-52857FC7DAEB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131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1901950"/>
            <a:ext cx="7772400" cy="16227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3887114"/>
            <a:ext cx="6400800" cy="137434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41105-5453-4B1D-BA55-F6485ACEAFD5}" type="datetimeFigureOut">
              <a:rPr lang="en-US"/>
              <a:pPr>
                <a:defRPr/>
              </a:pPr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F97BA-78C1-4E24-B2A6-1E28719DD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BC501-070C-4058-B2B5-65269C46FFE2}" type="datetimeFigureOut">
              <a:rPr lang="en-US"/>
              <a:pPr>
                <a:defRPr/>
              </a:pPr>
              <a:t>8/14/2023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E9D43-3D09-45AE-A8B3-4021FD21A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C43A8-2C98-4818-ADAA-6417C9CDF674}" type="datetimeFigureOut">
              <a:rPr lang="en-US"/>
              <a:pPr>
                <a:defRPr/>
              </a:pPr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8833F-C51E-4E48-8A13-956CA7A4CB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9019C-C5DB-4ABC-8643-F4EFD5A23663}" type="datetimeFigureOut">
              <a:rPr lang="en-US"/>
              <a:pPr>
                <a:defRPr/>
              </a:pPr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1E202-0FEF-4F67-9363-0DA5E96491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291130"/>
            <a:ext cx="8229600" cy="3918803"/>
          </a:xfrm>
        </p:spPr>
        <p:txBody>
          <a:bodyPr/>
          <a:lstStyle>
            <a:lvl1pPr>
              <a:defRPr sz="2800">
                <a:solidFill>
                  <a:srgbClr val="018ACF"/>
                </a:solidFill>
              </a:defRPr>
            </a:lvl1pPr>
            <a:lvl2pPr>
              <a:defRPr>
                <a:solidFill>
                  <a:srgbClr val="018ACF"/>
                </a:solidFill>
              </a:defRPr>
            </a:lvl2pPr>
            <a:lvl3pPr>
              <a:defRPr>
                <a:solidFill>
                  <a:srgbClr val="018ACF"/>
                </a:solidFill>
              </a:defRPr>
            </a:lvl3pPr>
            <a:lvl4pPr>
              <a:defRPr>
                <a:solidFill>
                  <a:srgbClr val="018ACF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C2AE7-3243-4219-BD44-540A397C5076}" type="datetimeFigureOut">
              <a:rPr lang="en-US"/>
              <a:pPr>
                <a:defRPr/>
              </a:pPr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BD212-DAB4-4232-966C-5B93FA5AE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18AC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1" y="1138425"/>
            <a:ext cx="7016195" cy="4275740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6F51F-DD8E-403B-A583-9018CDE47B2F}" type="datetimeFigureOut">
              <a:rPr lang="en-US"/>
              <a:pPr>
                <a:defRPr/>
              </a:pPr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24FD5-D598-4014-A3FA-7FD5DBB40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93C1C-CFC3-4ECB-AA5D-9F3BE08C7690}" type="datetimeFigureOut">
              <a:rPr lang="en-US"/>
              <a:pPr>
                <a:defRPr/>
              </a:pPr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DD2C0-0FD5-44B0-BA59-2B509C5C67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EFC7E-9674-488E-BEE3-2070D245CCDD}" type="datetimeFigureOut">
              <a:rPr lang="en-US"/>
              <a:pPr>
                <a:defRPr/>
              </a:pPr>
              <a:t>8/14/2023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D9AB7-662F-4484-82C5-C5C413023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27208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18AC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1901950"/>
            <a:ext cx="4040188" cy="3035058"/>
          </a:xfrm>
        </p:spPr>
        <p:txBody>
          <a:bodyPr/>
          <a:lstStyle>
            <a:lvl1pPr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27208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18AC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1901950"/>
            <a:ext cx="4041775" cy="3035058"/>
          </a:xfrm>
        </p:spPr>
        <p:txBody>
          <a:bodyPr/>
          <a:lstStyle>
            <a:lvl1pPr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EC875-0229-499C-AAEB-8658E4333FFB}" type="datetimeFigureOut">
              <a:rPr lang="en-US"/>
              <a:pPr>
                <a:defRPr/>
              </a:pPr>
              <a:t>8/14/2023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B64F2-EAB4-4F8E-AD6F-820EB9C3A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B0A2A-0212-4029-949E-772E181DEA00}" type="datetimeFigureOut">
              <a:rPr lang="en-US"/>
              <a:pPr>
                <a:defRPr/>
              </a:pPr>
              <a:t>8/14/2023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0120D-46A5-4CCF-9ADC-890E429FAD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198CD-6589-4CD5-9766-CA96D062B9DE}" type="datetimeFigureOut">
              <a:rPr lang="en-US"/>
              <a:pPr>
                <a:defRPr/>
              </a:pPr>
              <a:t>8/14/2023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EF678-26EC-447D-8A2C-50C0E6870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4DBC6-5EB4-465E-BED3-114B208ACBF3}" type="datetimeFigureOut">
              <a:rPr lang="en-US"/>
              <a:pPr>
                <a:defRPr/>
              </a:pPr>
              <a:t>8/14/2023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22EB6-C84B-4F49-AC59-02122C324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EDCB578-ED41-4C23-B94D-F03BF4961165}" type="datetimeFigureOut">
              <a:rPr lang="en-US"/>
              <a:pPr>
                <a:defRPr/>
              </a:pPr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5CBF56C-905D-4D13-9C5E-B69DFEA989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Box 6"/>
          <p:cNvSpPr txBox="1">
            <a:spLocks noChangeArrowheads="1"/>
          </p:cNvSpPr>
          <p:nvPr/>
        </p:nvSpPr>
        <p:spPr bwMode="auto">
          <a:xfrm>
            <a:off x="2704975" y="3779837"/>
            <a:ext cx="2817513" cy="244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727684" y="5013176"/>
            <a:ext cx="705678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 charset="0"/>
              </a:rPr>
              <a:t>Регистрация и работа в </a:t>
            </a:r>
            <a:r>
              <a:rPr lang="ru-RU" altLang="ko-KR" sz="2800" b="1" dirty="0" smtClean="0">
                <a:solidFill>
                  <a:srgbClr val="002060"/>
                </a:solidFill>
                <a:cs typeface="Arial" charset="0"/>
              </a:rPr>
              <a:t>качестве </a:t>
            </a:r>
            <a:r>
              <a:rPr lang="ru-RU" altLang="ko-KR" sz="2800" b="1" dirty="0" err="1" smtClean="0">
                <a:solidFill>
                  <a:srgbClr val="002060"/>
                </a:solidFill>
                <a:cs typeface="Arial" charset="0"/>
              </a:rPr>
              <a:t>самозанятого</a:t>
            </a:r>
            <a:endParaRPr kumimoji="0" lang="ru-RU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cs typeface="Arial" charset="0"/>
            </a:endParaRPr>
          </a:p>
          <a:p>
            <a:pPr marL="342900" marR="0" lvl="0" indent="-34290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ru-RU" altLang="ko-KR" sz="2800" b="1" dirty="0" smtClean="0">
              <a:solidFill>
                <a:srgbClr val="002060"/>
              </a:solidFill>
              <a:cs typeface="Arial" charset="0"/>
            </a:endParaRPr>
          </a:p>
        </p:txBody>
      </p:sp>
      <p:pic>
        <p:nvPicPr>
          <p:cNvPr id="2050" name="Picture 2" descr="https://selskayapravda.ru/files/78/117/gjbNTlkDAjQ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995" y="0"/>
            <a:ext cx="7879005" cy="443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Box 6"/>
          <p:cNvSpPr txBox="1">
            <a:spLocks noChangeArrowheads="1"/>
          </p:cNvSpPr>
          <p:nvPr/>
        </p:nvSpPr>
        <p:spPr bwMode="auto">
          <a:xfrm>
            <a:off x="1785938" y="1143000"/>
            <a:ext cx="6143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" name="Прямоугольник 45"/>
          <p:cNvSpPr>
            <a:spLocks noChangeArrowheads="1"/>
          </p:cNvSpPr>
          <p:nvPr/>
        </p:nvSpPr>
        <p:spPr bwMode="auto">
          <a:xfrm>
            <a:off x="1691680" y="116632"/>
            <a:ext cx="7094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Определение доходов для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самозанятого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1807778" y="1052736"/>
            <a:ext cx="5760640" cy="985934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приложении «Мой налог»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самозанятый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пробивает чеки, по которым рассчитывается налог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трелка влево 17"/>
          <p:cNvSpPr/>
          <p:nvPr/>
        </p:nvSpPr>
        <p:spPr>
          <a:xfrm>
            <a:off x="2089498" y="2611852"/>
            <a:ext cx="6696744" cy="1224136"/>
          </a:xfrm>
          <a:prstGeom prst="leftArrow">
            <a:avLst>
              <a:gd name="adj1" fmla="val 100000"/>
              <a:gd name="adj2" fmla="val 52228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карту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самозанятого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могут поступать и другие денежные средства, не связанные с бизнесом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s://happylifemag.com/wp-content/uploads/2020/10/work-at-hom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667845"/>
            <a:ext cx="3504248" cy="2190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Box 6"/>
          <p:cNvSpPr txBox="1">
            <a:spLocks noChangeArrowheads="1"/>
          </p:cNvSpPr>
          <p:nvPr/>
        </p:nvSpPr>
        <p:spPr bwMode="auto">
          <a:xfrm>
            <a:off x="1785938" y="1143000"/>
            <a:ext cx="6143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98575" y="25352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235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88475" y="32416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Пример расчета налога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53909" y="3255031"/>
            <a:ext cx="6453907" cy="31393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u="sng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Пример 2 расчета налога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Вы открыли центр по изучению английского языка, зарегистрировались как </a:t>
            </a:r>
            <a:r>
              <a:rPr lang="ru-RU" dirty="0" err="1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самозанятый</a:t>
            </a:r>
            <a:endParaRPr lang="ru-RU" dirty="0" smtClean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В первом месяце от родителей получили 100 000 рублей, </a:t>
            </a:r>
            <a:r>
              <a:rPr lang="ru-RU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т компаний – 50 000 рублей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Налог составит: 100 000*4%=4 000 рублей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                            50 000*6%=3 000 рублей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Налоговый вычет: 100 000*1%=1 000 рублей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                                 50 000*2%=1 000 рублей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К оплате за 1 месяц: 4 000+3 000-1 000-1 000=5 </a:t>
            </a:r>
            <a:r>
              <a:rPr lang="ru-RU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0</a:t>
            </a:r>
            <a:r>
              <a:rPr lang="ru-RU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00 рублей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Остаток налогового вычета: 10 000-1 000-1 000=8 </a:t>
            </a:r>
            <a:r>
              <a:rPr lang="ru-RU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0</a:t>
            </a:r>
            <a:r>
              <a:rPr lang="ru-RU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00 рублей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03648" y="564485"/>
            <a:ext cx="6192688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u="sng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Пример 1 расчета налога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Вы проводите компьютерные курсы для детей, зарегистрировались как </a:t>
            </a:r>
            <a:r>
              <a:rPr lang="ru-RU" dirty="0" err="1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самозанятый</a:t>
            </a:r>
            <a:endParaRPr lang="ru-RU" dirty="0" smtClean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В первом месяце от родителей получили 60 000 рублей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Налог составит: 60 000*4%=2 400 рублей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Налоговый вычет: 60 000*1%=600 рублей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К оплате за 1 месяц: 2 400-600=1 800 рублей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Остаток налогового вычета: 10 000-600=9 400 рублей</a:t>
            </a:r>
          </a:p>
        </p:txBody>
      </p:sp>
    </p:spTree>
    <p:extLst>
      <p:ext uri="{BB962C8B-B14F-4D97-AF65-F5344CB8AC3E}">
        <p14:creationId xmlns:p14="http://schemas.microsoft.com/office/powerpoint/2010/main" val="83250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Box 6"/>
          <p:cNvSpPr txBox="1">
            <a:spLocks noChangeArrowheads="1"/>
          </p:cNvSpPr>
          <p:nvPr/>
        </p:nvSpPr>
        <p:spPr bwMode="auto">
          <a:xfrm>
            <a:off x="1785938" y="1143000"/>
            <a:ext cx="6143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" name="Прямоугольник 45"/>
          <p:cNvSpPr>
            <a:spLocks noChangeArrowheads="1"/>
          </p:cNvSpPr>
          <p:nvPr/>
        </p:nvSpPr>
        <p:spPr bwMode="auto">
          <a:xfrm>
            <a:off x="3059832" y="334256"/>
            <a:ext cx="51125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Как налог рассчитать </a:t>
            </a:r>
            <a:endParaRPr lang="ru-RU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98575" y="25352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235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1624894" y="996486"/>
            <a:ext cx="4250372" cy="985934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приложении «Мой налог» пробиваем чеки в течение месяца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2627784" y="2270871"/>
            <a:ext cx="4250372" cy="985934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12 числа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алоговая присылает сумму налога, подлежащего уплате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4139952" y="3521172"/>
            <a:ext cx="4250372" cy="985934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25 числа налог нужно оплатить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https://avatars.mds.yandex.net/get-turbo/936458/5ab244d0a56a3967e0474455b0184883/ori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389" y="4652667"/>
            <a:ext cx="5953672" cy="2216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557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Box 6"/>
          <p:cNvSpPr txBox="1">
            <a:spLocks noChangeArrowheads="1"/>
          </p:cNvSpPr>
          <p:nvPr/>
        </p:nvSpPr>
        <p:spPr bwMode="auto">
          <a:xfrm>
            <a:off x="1785938" y="1143000"/>
            <a:ext cx="6143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98575" y="25352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235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86432" y="120650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 оплатить налог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298600" y="2378581"/>
            <a:ext cx="1872208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Через портал </a:t>
            </a:r>
            <a:r>
              <a:rPr lang="ru-RU" dirty="0" err="1" smtClean="0"/>
              <a:t>госуслуг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312367" y="876797"/>
            <a:ext cx="1872208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Через мобильное приложение вашего банка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572000" y="3964354"/>
            <a:ext cx="1872208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Через банкомат или терминал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682976" y="5229200"/>
            <a:ext cx="1872208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Платежным поручением через банк</a:t>
            </a:r>
            <a:endParaRPr lang="ru-RU" dirty="0"/>
          </a:p>
        </p:txBody>
      </p:sp>
      <p:pic>
        <p:nvPicPr>
          <p:cNvPr id="5122" name="Picture 2" descr="https://i.ytimg.com/vi/GC8xZkplUOo/maxresdefaul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25624"/>
            <a:ext cx="3703637" cy="208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038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1615862" y="116632"/>
            <a:ext cx="7524750" cy="792088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Поддержка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самозанятых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</a:t>
            </a:r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                                              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		</a:t>
            </a:r>
            <a:endParaRPr lang="ko-KR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475656" y="1962721"/>
            <a:ext cx="3240360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332757" y="1988840"/>
            <a:ext cx="3240360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помещений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217778" y="4599766"/>
            <a:ext cx="3240360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331640" y="4581128"/>
            <a:ext cx="3240360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клиентов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79712" y="1053329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мойбизнес.рф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centers/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39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1475656" y="200627"/>
            <a:ext cx="73580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Если нужны деньги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63966" y="1456819"/>
            <a:ext cx="14820526" cy="565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63688" y="1916832"/>
            <a:ext cx="2952328" cy="43204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Льготные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микрозаймы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1 млн. рублей (для ФЛ, применяющих НДП) сроком до 3 лет по максимальной ставке от 3,75% до 11,25%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64088" y="1900612"/>
            <a:ext cx="2880320" cy="41926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Поручительства по договорам </a:t>
            </a:r>
            <a:r>
              <a:rPr lang="ru-RU" dirty="0" err="1" smtClean="0"/>
              <a:t>микрозайма</a:t>
            </a:r>
            <a:r>
              <a:rPr lang="ru-RU" dirty="0" smtClean="0"/>
              <a:t>, кредита, лизинга, предоставления банковской гарантии, если у Вас нет или недостаточно залога. Поручителем может стать «Корпорация МСП» или региональная гарантийная организация за вознаграждение 0,5-3%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11144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340934" y="-1881"/>
            <a:ext cx="75009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Социальный контракт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07704" y="577859"/>
            <a:ext cx="37444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контракт заключается на срок от 3 месяцев до 1 года между гражданином и органом социальной защиты населения по месту жительства или месту пребывания гражданина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1763688" y="1700784"/>
            <a:ext cx="6912768" cy="14128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220072" y="3259529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контракт может быть заключен с уже зарегистрированным ИП или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самозанятым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гражданином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054028" y="2047177"/>
            <a:ext cx="720080" cy="72008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505202" y="2047177"/>
            <a:ext cx="720080" cy="72008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170" name="Picture 2" descr="https://sun9-13.userapi.com/impg/7gO_6ytyJ8qAAqxM9GiC7BHAXkocunz6ZChUjQ/B2SVYeNJqfM.jpg?size=1000x1000&amp;quality=95&amp;sign=21458718822c04e4338f1be64cfc74a6&amp;c_uniq_tag=6uL2v1bpfZazkRNYIRJxWbzH-JkGabGjIyKWTb-8ckY&amp;type=albu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5716" y="3171676"/>
            <a:ext cx="3686324" cy="3686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31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0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Для открытия своего дела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347682" y="652905"/>
            <a:ext cx="6192688" cy="12210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Единоразовая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выплата до 350 тысяч рублей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51720" y="2204339"/>
            <a:ext cx="6192688" cy="12846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обучения навыкам ведения предпринимательской деятельности – до 30 тысяч рублей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771800" y="3828470"/>
            <a:ext cx="6192688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Целевое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импользование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аренда или приобретение помещения (включая коммунальные платежи), необходимого для осуществления индивидуальной предпринимательской деятельности, приобретение основных средств и материально-производственных запасов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09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3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524750" cy="500063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ko-K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ko-K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развития личного подсобного хозяйства</a:t>
            </a:r>
            <a:endParaRPr lang="ko-KR" altLang="en-US" sz="2800" b="1" dirty="0" smtClean="0">
              <a:solidFill>
                <a:schemeClr val="tx1"/>
              </a:solidFill>
              <a:latin typeface="Times New Roman" pitchFamily="18" charset="0"/>
              <a:ea typeface="굴림"/>
              <a:cs typeface="Times New Roman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835696" y="967145"/>
            <a:ext cx="5544616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Единоразовая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выплата – до 200 тысяч рублей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123728" y="2469723"/>
            <a:ext cx="5544616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обучения навыкам ведения личного подсобного хозяйства – до 30 тысяч рублей 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987824" y="4077072"/>
            <a:ext cx="5544616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Целевое использование – приобретение земельного участка, зданий, в том числе теплиц, а также сельскохозяйственных животных, пчел и птиц, сельскохозяйственной техники, инвентаря, оборудования, транспортных средств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6576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9491" y="332656"/>
            <a:ext cx="69049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для заключения социального контракта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79912" y="1545052"/>
            <a:ext cx="424847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последние  3 месяца размер официальных доходов меньше прожиточного минимума, установленного в регионе проживания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79912" y="3165917"/>
            <a:ext cx="424847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бизнес-план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79912" y="4782199"/>
            <a:ext cx="424847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поддержка на основании социального контракта доступна на всей территории страны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Арка 5"/>
          <p:cNvSpPr/>
          <p:nvPr/>
        </p:nvSpPr>
        <p:spPr>
          <a:xfrm rot="16200000">
            <a:off x="1593642" y="2375719"/>
            <a:ext cx="4372540" cy="3108866"/>
          </a:xfrm>
          <a:prstGeom prst="blockArc">
            <a:avLst>
              <a:gd name="adj1" fmla="val 10813462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13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1619250" y="260648"/>
            <a:ext cx="7524750" cy="72008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Самозанятость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</a:t>
            </a:r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                                              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		</a:t>
            </a:r>
            <a:endParaRPr lang="ko-KR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1691680" y="836712"/>
            <a:ext cx="2952328" cy="21602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1681102" y="3212976"/>
            <a:ext cx="2960614" cy="21602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898875" y="1727520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>
                <a:solidFill>
                  <a:schemeClr val="bg1"/>
                </a:solidFill>
              </a:rPr>
              <a:t>Самозанятые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98152" y="1196752"/>
            <a:ext cx="3278304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98152" y="3438622"/>
            <a:ext cx="3278304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525136" y="1481299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Плательщики налога на профессиональный доход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49570" y="3831431"/>
            <a:ext cx="2534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Налог на профессиональный доход (НДП)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25136" y="3573016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Специальный налоговый режим, который действует во всех регионах России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15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11152" y="-1727"/>
            <a:ext cx="7632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 дает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самозанятость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Шеврон 4"/>
          <p:cNvSpPr/>
          <p:nvPr/>
        </p:nvSpPr>
        <p:spPr>
          <a:xfrm rot="5400000">
            <a:off x="1190717" y="601906"/>
            <a:ext cx="1210430" cy="1063073"/>
          </a:xfrm>
          <a:prstGeom prst="chevr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391179" y="2629465"/>
            <a:ext cx="6445224" cy="9494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 рекламировать свое дело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391179" y="3758814"/>
            <a:ext cx="6450944" cy="9364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Избежать штрафов за нелегальное ведение бизнеса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391245" y="4959441"/>
            <a:ext cx="6378532" cy="9126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Получать официальные справки о доходах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Шеврон 16"/>
          <p:cNvSpPr/>
          <p:nvPr/>
        </p:nvSpPr>
        <p:spPr>
          <a:xfrm rot="5400000">
            <a:off x="1211440" y="1623789"/>
            <a:ext cx="1210430" cy="1063073"/>
          </a:xfrm>
          <a:prstGeom prst="chevr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Шеврон 17"/>
          <p:cNvSpPr/>
          <p:nvPr/>
        </p:nvSpPr>
        <p:spPr>
          <a:xfrm rot="5400000">
            <a:off x="1204593" y="2744256"/>
            <a:ext cx="1210430" cy="1063073"/>
          </a:xfrm>
          <a:prstGeom prst="chevr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Шеврон 18"/>
          <p:cNvSpPr/>
          <p:nvPr/>
        </p:nvSpPr>
        <p:spPr>
          <a:xfrm rot="5400000">
            <a:off x="1190718" y="5158863"/>
            <a:ext cx="1210430" cy="1063073"/>
          </a:xfrm>
          <a:prstGeom prst="chevr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Шеврон 19"/>
          <p:cNvSpPr/>
          <p:nvPr/>
        </p:nvSpPr>
        <p:spPr>
          <a:xfrm rot="5400000">
            <a:off x="1206409" y="3948433"/>
            <a:ext cx="1210430" cy="1063073"/>
          </a:xfrm>
          <a:prstGeom prst="chevr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391179" y="1500116"/>
            <a:ext cx="6445224" cy="9494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Значительно снизить налоговые отчисления по сравнению с другими вариантами организации бизнеса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391179" y="479999"/>
            <a:ext cx="6445224" cy="9494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легально вести бизнес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36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11152" y="-1727"/>
            <a:ext cx="7632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 стать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самозанятым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557174" y="1312420"/>
            <a:ext cx="3096344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на сайте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ndp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nalog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84556" y="4237216"/>
            <a:ext cx="3096344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в приложении «Мой налог»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623430" y="1259475"/>
            <a:ext cx="3096344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через банковские сервисы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652120" y="4237216"/>
            <a:ext cx="3096344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через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5148064" y="3683834"/>
            <a:ext cx="3816424" cy="308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6200000">
            <a:off x="3863062" y="2337738"/>
            <a:ext cx="2728648" cy="3026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10800000">
            <a:off x="1619672" y="3681436"/>
            <a:ext cx="3528392" cy="308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5400000">
            <a:off x="3780819" y="5134000"/>
            <a:ext cx="2878504" cy="3172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87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81281" y="175249"/>
            <a:ext cx="7632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Документы, необходимые для регистрации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Восьмиугольник 10"/>
          <p:cNvSpPr/>
          <p:nvPr/>
        </p:nvSpPr>
        <p:spPr>
          <a:xfrm rot="1061492">
            <a:off x="4056745" y="1266358"/>
            <a:ext cx="2253819" cy="2242319"/>
          </a:xfrm>
          <a:prstGeom prst="octag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4533661" y="2014744"/>
            <a:ext cx="1386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Восьмиугольник 26"/>
          <p:cNvSpPr/>
          <p:nvPr/>
        </p:nvSpPr>
        <p:spPr>
          <a:xfrm rot="1061492">
            <a:off x="2915198" y="2955407"/>
            <a:ext cx="2253819" cy="2242319"/>
          </a:xfrm>
          <a:prstGeom prst="octag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Восьмиугольник 27"/>
          <p:cNvSpPr/>
          <p:nvPr/>
        </p:nvSpPr>
        <p:spPr>
          <a:xfrm rot="1061492">
            <a:off x="5471071" y="2802512"/>
            <a:ext cx="2253819" cy="2242319"/>
          </a:xfrm>
          <a:prstGeom prst="octag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5887150" y="3798113"/>
            <a:ext cx="1386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05826" y="3876511"/>
            <a:ext cx="1386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СНИЛС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53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Box 6"/>
          <p:cNvSpPr txBox="1">
            <a:spLocks noChangeArrowheads="1"/>
          </p:cNvSpPr>
          <p:nvPr/>
        </p:nvSpPr>
        <p:spPr bwMode="auto">
          <a:xfrm>
            <a:off x="1785938" y="1143000"/>
            <a:ext cx="6143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832437002"/>
              </p:ext>
            </p:extLst>
          </p:nvPr>
        </p:nvGraphicFramePr>
        <p:xfrm>
          <a:off x="1043608" y="332656"/>
          <a:ext cx="8358214" cy="6334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511152" y="-1727"/>
            <a:ext cx="7632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Основные условия НДП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84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Box 6"/>
          <p:cNvSpPr txBox="1">
            <a:spLocks noChangeArrowheads="1"/>
          </p:cNvSpPr>
          <p:nvPr/>
        </p:nvSpPr>
        <p:spPr bwMode="auto">
          <a:xfrm>
            <a:off x="1785938" y="1143000"/>
            <a:ext cx="6143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257988459"/>
              </p:ext>
            </p:extLst>
          </p:nvPr>
        </p:nvGraphicFramePr>
        <p:xfrm>
          <a:off x="1187624" y="764704"/>
          <a:ext cx="7812360" cy="5929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Прямоугольник 45"/>
          <p:cNvSpPr>
            <a:spLocks noChangeArrowheads="1"/>
          </p:cNvSpPr>
          <p:nvPr/>
        </p:nvSpPr>
        <p:spPr bwMode="auto">
          <a:xfrm>
            <a:off x="1331640" y="0"/>
            <a:ext cx="78123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Кто может применять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1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91680" y="1124744"/>
            <a:ext cx="698477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Продавцы товаров, которые произвел кто-то другой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Посредники и агенты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Продавцы алкоголя, сигарет, лекарств, лотерейных билетов, изделий из меха и кожи и других товаров, требующих обязательной маркировки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Люди, которые частным порядком добывают полезные ископаемые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Госслужащие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Адвокаты,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частные нотариусы,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арбитражные управляющие, медиаторы и оценщики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Арендодатели,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сдают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нежилую недвижимость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11152" y="-1727"/>
            <a:ext cx="7632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Кто не может применять НДП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75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Двенадцатиугольник 8"/>
          <p:cNvSpPr/>
          <p:nvPr/>
        </p:nvSpPr>
        <p:spPr>
          <a:xfrm>
            <a:off x="1511152" y="1052736"/>
            <a:ext cx="3584616" cy="3586274"/>
          </a:xfrm>
          <a:prstGeom prst="dodecagon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517416" y="2074547"/>
            <a:ext cx="25092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заключать договор с 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самозанятым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прежнему работодателю в течение 2 лет с даты окончания трудовых отношений 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55976" y="4797152"/>
            <a:ext cx="4333907" cy="10772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сотрудница уволилась 01.07.2023 и оформила статус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самозанятой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договор как с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самозанятой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можно заключать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ранее 01.07.2025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11152" y="-1727"/>
            <a:ext cx="7632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Особенности применения НДП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s://u.9111s.ru/uploads/202201/30/165e50c458dac369cc1da65b51615d3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9200" y="1985565"/>
            <a:ext cx="3857296" cy="218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415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9633</TotalTime>
  <Words>797</Words>
  <Application>Microsoft Office PowerPoint</Application>
  <PresentationFormat>Экран (4:3)</PresentationFormat>
  <Paragraphs>111</Paragraphs>
  <Slides>19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9" baseType="lpstr">
      <vt:lpstr>맑은 고딕</vt:lpstr>
      <vt:lpstr>Arial</vt:lpstr>
      <vt:lpstr>Calibri</vt:lpstr>
      <vt:lpstr>Cambria</vt:lpstr>
      <vt:lpstr>Georgia</vt:lpstr>
      <vt:lpstr>굴림</vt:lpstr>
      <vt:lpstr>Times New Roman</vt:lpstr>
      <vt:lpstr>Verdana</vt:lpstr>
      <vt:lpstr>Wingdings</vt:lpstr>
      <vt:lpstr>1_Office Theme</vt:lpstr>
      <vt:lpstr>Презентация PowerPoint</vt:lpstr>
      <vt:lpstr> Самозанятость                                                                                                                                 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Поддержка самозанятых                                                                                                                                                          </vt:lpstr>
      <vt:lpstr>Презентация PowerPoint</vt:lpstr>
      <vt:lpstr>Презентация PowerPoint</vt:lpstr>
      <vt:lpstr>Презентация PowerPoint</vt:lpstr>
      <vt:lpstr> Для развития личного подсобного хозяйства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NachFinOtdel</cp:lastModifiedBy>
  <cp:revision>750</cp:revision>
  <cp:lastPrinted>2021-11-20T09:47:05Z</cp:lastPrinted>
  <dcterms:created xsi:type="dcterms:W3CDTF">2013-08-21T19:17:07Z</dcterms:created>
  <dcterms:modified xsi:type="dcterms:W3CDTF">2023-08-14T10:58:34Z</dcterms:modified>
</cp:coreProperties>
</file>