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324" r:id="rId3"/>
    <p:sldId id="325" r:id="rId4"/>
    <p:sldId id="326" r:id="rId5"/>
    <p:sldId id="327" r:id="rId6"/>
    <p:sldId id="328" r:id="rId7"/>
    <p:sldId id="272" r:id="rId8"/>
    <p:sldId id="273" r:id="rId9"/>
    <p:sldId id="274" r:id="rId10"/>
    <p:sldId id="275" r:id="rId11"/>
    <p:sldId id="278" r:id="rId12"/>
    <p:sldId id="280" r:id="rId13"/>
    <p:sldId id="282" r:id="rId14"/>
    <p:sldId id="296" r:id="rId15"/>
    <p:sldId id="297" r:id="rId16"/>
    <p:sldId id="298" r:id="rId17"/>
    <p:sldId id="321" r:id="rId18"/>
    <p:sldId id="322" r:id="rId19"/>
    <p:sldId id="323" r:id="rId20"/>
    <p:sldId id="303" r:id="rId21"/>
    <p:sldId id="308" r:id="rId22"/>
    <p:sldId id="306" r:id="rId23"/>
    <p:sldId id="312" r:id="rId24"/>
    <p:sldId id="313" r:id="rId25"/>
    <p:sldId id="320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4"/>
              <c:layout>
                <c:manualLayout>
                  <c:x val="-2.9925208857929302E-2"/>
                  <c:y val="5.9591581821001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A8F-4122-83C3-A1F181E75F0B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Segoe Print" panose="02000600000000000000" pitchFamily="2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Лист1!$B$2:$F$2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1841.3</c:v>
                </c:pt>
                <c:pt idx="1">
                  <c:v>1921</c:v>
                </c:pt>
                <c:pt idx="2">
                  <c:v>2199</c:v>
                </c:pt>
                <c:pt idx="3">
                  <c:v>2361.6</c:v>
                </c:pt>
                <c:pt idx="4">
                  <c:v>2880.2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8F-4122-83C3-A1F181E75F0B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1375149184235085E-2"/>
                  <c:y val="5.9591581821001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A8F-4122-83C3-A1F181E75F0B}"/>
                </c:ext>
              </c:extLst>
            </c:dLbl>
            <c:dLbl>
              <c:idx val="1"/>
              <c:layout>
                <c:manualLayout>
                  <c:x val="1.9237634265811553E-2"/>
                  <c:y val="7.448947727625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A8F-4122-83C3-A1F181E75F0B}"/>
                </c:ext>
              </c:extLst>
            </c:dLbl>
            <c:dLbl>
              <c:idx val="2"/>
              <c:layout>
                <c:manualLayout>
                  <c:x val="1.2825089510541062E-2"/>
                  <c:y val="7.448947727625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A8F-4122-83C3-A1F181E75F0B}"/>
                </c:ext>
              </c:extLst>
            </c:dLbl>
            <c:dLbl>
              <c:idx val="3"/>
              <c:layout>
                <c:manualLayout>
                  <c:x val="1.4962604428964495E-2"/>
                  <c:y val="6.8530319094151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A8F-4122-83C3-A1F181E75F0B}"/>
                </c:ext>
              </c:extLst>
            </c:dLbl>
            <c:dLbl>
              <c:idx val="4"/>
              <c:layout>
                <c:manualLayout>
                  <c:x val="6.4125447552705311E-3"/>
                  <c:y val="6.8530319094151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1D9-4B8C-939D-2E2BC88B8793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Segoe Print" panose="02000600000000000000" pitchFamily="2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Лист1!$B$2:$F$2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1826.6</c:v>
                </c:pt>
                <c:pt idx="1">
                  <c:v>1964.4</c:v>
                </c:pt>
                <c:pt idx="2">
                  <c:v>2113.8000000000002</c:v>
                </c:pt>
                <c:pt idx="3">
                  <c:v>2240.9</c:v>
                </c:pt>
                <c:pt idx="4">
                  <c:v>2871.8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8F-4122-83C3-A1F181E75F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412843839"/>
        <c:axId val="412842591"/>
        <c:axId val="0"/>
      </c:bar3DChart>
      <c:catAx>
        <c:axId val="412843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Segoe Print" panose="02000600000000000000" pitchFamily="2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412842591"/>
        <c:crosses val="autoZero"/>
        <c:auto val="1"/>
        <c:lblAlgn val="ctr"/>
        <c:lblOffset val="100"/>
        <c:noMultiLvlLbl val="0"/>
      </c:catAx>
      <c:valAx>
        <c:axId val="41284259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2843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75000"/>
                </a:schemeClr>
              </a:solidFill>
              <a:latin typeface="Segoe Print" panose="02000600000000000000" pitchFamily="2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 sz="1200">
          <a:latin typeface="Segoe Print" panose="02000600000000000000" pitchFamily="2" charset="0"/>
          <a:cs typeface="Segoe UI Light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Доходы 2022 г.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094794470309994E-2"/>
          <c:y val="0.22952490008107176"/>
          <c:w val="0.53086344691907483"/>
          <c:h val="0.59057725854634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2020 г.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90%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B2-4791-84DA-33F4785D9D0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B2-4791-84DA-33F4785D9D0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613033</c:v>
                </c:pt>
                <c:pt idx="1">
                  <c:v>166647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7-4DD2-8285-519A4D273D7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Segoe Print" panose="02000600000000000000" pitchFamily="2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001531291054076E-2"/>
          <c:y val="0.18174677268776357"/>
          <c:w val="0.82824135824679723"/>
          <c:h val="0.8000450696970672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0AC-44D4-B25A-85AD486E18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0AC-44D4-B25A-85AD486E18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0AC-44D4-B25A-85AD486E18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0AC-44D4-B25A-85AD486E18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0AC-44D4-B25A-85AD486E18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0AC-44D4-B25A-85AD486E185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0AC-44D4-B25A-85AD486E185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90AC-44D4-B25A-85AD486E185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90AC-44D4-B25A-85AD486E185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90AC-44D4-B25A-85AD486E185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90AC-44D4-B25A-85AD486E185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90AC-44D4-B25A-85AD486E1851}"/>
              </c:ext>
            </c:extLst>
          </c:dPt>
          <c:dLbls>
            <c:dLbl>
              <c:idx val="0"/>
              <c:layout>
                <c:manualLayout>
                  <c:x val="-9.3517450860619036E-2"/>
                  <c:y val="-4.23322495144276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59413256127252"/>
                      <c:h val="0.12250077798881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0AC-44D4-B25A-85AD486E1851}"/>
                </c:ext>
              </c:extLst>
            </c:dLbl>
            <c:dLbl>
              <c:idx val="1"/>
              <c:layout>
                <c:manualLayout>
                  <c:x val="-8.5015940488842433E-3"/>
                  <c:y val="-3.9038714945881089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AC-44D4-B25A-85AD486E1851}"/>
                </c:ext>
              </c:extLst>
            </c:dLbl>
            <c:dLbl>
              <c:idx val="2"/>
              <c:layout>
                <c:manualLayout>
                  <c:x val="0.13602550478214651"/>
                  <c:y val="-0.101974481966755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AC-44D4-B25A-85AD486E1851}"/>
                </c:ext>
              </c:extLst>
            </c:dLbl>
            <c:dLbl>
              <c:idx val="3"/>
              <c:layout>
                <c:manualLayout>
                  <c:x val="9.7768331562167909E-2"/>
                  <c:y val="4.08846537681486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AC-44D4-B25A-85AD486E18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AC-44D4-B25A-85AD486E1851}"/>
                </c:ext>
              </c:extLst>
            </c:dLbl>
            <c:dLbl>
              <c:idx val="5"/>
              <c:layout>
                <c:manualLayout>
                  <c:x val="0.12114771519659928"/>
                  <c:y val="-2.044232688407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AC-44D4-B25A-85AD486E1851}"/>
                </c:ext>
              </c:extLst>
            </c:dLbl>
            <c:dLbl>
              <c:idx val="6"/>
              <c:layout>
                <c:manualLayout>
                  <c:x val="-2.5504782146652496E-2"/>
                  <c:y val="0.105656571104319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0AC-44D4-B25A-85AD486E1851}"/>
                </c:ext>
              </c:extLst>
            </c:dLbl>
            <c:dLbl>
              <c:idx val="7"/>
              <c:layout>
                <c:manualLayout>
                  <c:x val="-4.8884165781083955E-2"/>
                  <c:y val="1.53813754842309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0AC-44D4-B25A-85AD486E1851}"/>
                </c:ext>
              </c:extLst>
            </c:dLbl>
            <c:dLbl>
              <c:idx val="8"/>
              <c:layout>
                <c:manualLayout>
                  <c:x val="0"/>
                  <c:y val="-3.40705448067905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0AC-44D4-B25A-85AD486E1851}"/>
                </c:ext>
              </c:extLst>
            </c:dLbl>
            <c:dLbl>
              <c:idx val="9"/>
              <c:layout>
                <c:manualLayout>
                  <c:x val="4.2507970244420436E-3"/>
                  <c:y val="-4.08846537681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0AC-44D4-B25A-85AD486E185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0AC-44D4-B25A-85AD486E1851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90AC-44D4-B25A-85AD486E185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Лист2!$A$3:$A$14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и муниципального долга</c:v>
                </c:pt>
                <c:pt idx="11">
                  <c:v>МБТ</c:v>
                </c:pt>
              </c:strCache>
            </c:strRef>
          </c:cat>
          <c:val>
            <c:numRef>
              <c:f>Лист2!$B$3:$B$14</c:f>
              <c:numCache>
                <c:formatCode>General</c:formatCode>
                <c:ptCount val="12"/>
                <c:pt idx="0">
                  <c:v>235.5</c:v>
                </c:pt>
                <c:pt idx="1">
                  <c:v>29.4</c:v>
                </c:pt>
                <c:pt idx="2">
                  <c:v>17.5</c:v>
                </c:pt>
                <c:pt idx="3">
                  <c:v>86.1</c:v>
                </c:pt>
                <c:pt idx="4">
                  <c:v>0.1</c:v>
                </c:pt>
                <c:pt idx="5">
                  <c:v>2008.8</c:v>
                </c:pt>
                <c:pt idx="6">
                  <c:v>80.5</c:v>
                </c:pt>
                <c:pt idx="7">
                  <c:v>27.7</c:v>
                </c:pt>
                <c:pt idx="8">
                  <c:v>228</c:v>
                </c:pt>
                <c:pt idx="9">
                  <c:v>123.9</c:v>
                </c:pt>
                <c:pt idx="10">
                  <c:v>0</c:v>
                </c:pt>
                <c:pt idx="11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0AC-44D4-B25A-85AD486E185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Лист3!$A$6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Лист3!$B$5:$D$5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Лист3!$B$6:$D$6</c:f>
              <c:numCache>
                <c:formatCode>General</c:formatCode>
                <c:ptCount val="3"/>
                <c:pt idx="0">
                  <c:v>2113.8000000000002</c:v>
                </c:pt>
                <c:pt idx="1">
                  <c:v>2240.9</c:v>
                </c:pt>
                <c:pt idx="2">
                  <c:v>2871.8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3-4D5F-BA4B-BDEF8AA2013C}"/>
            </c:ext>
          </c:extLst>
        </c:ser>
        <c:ser>
          <c:idx val="1"/>
          <c:order val="1"/>
          <c:tx>
            <c:strRef>
              <c:f>Лист3!$A$7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Лист3!$B$5:$D$5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Лист3!$B$7:$D$7</c:f>
              <c:numCache>
                <c:formatCode>General</c:formatCode>
                <c:ptCount val="3"/>
                <c:pt idx="0">
                  <c:v>1994.7</c:v>
                </c:pt>
                <c:pt idx="1">
                  <c:v>2118.3000000000002</c:v>
                </c:pt>
                <c:pt idx="2">
                  <c:v>2709.7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E3-4D5F-BA4B-BDEF8AA20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3527552"/>
        <c:axId val="1743528800"/>
        <c:axId val="0"/>
      </c:bar3DChart>
      <c:catAx>
        <c:axId val="17435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+mn-ea"/>
                <a:cs typeface="+mn-cs"/>
              </a:defRPr>
            </a:pPr>
            <a:endParaRPr lang="ru-RU"/>
          </a:p>
        </c:txPr>
        <c:crossAx val="1743528800"/>
        <c:crosses val="autoZero"/>
        <c:auto val="1"/>
        <c:lblAlgn val="ctr"/>
        <c:lblOffset val="100"/>
        <c:noMultiLvlLbl val="0"/>
      </c:catAx>
      <c:valAx>
        <c:axId val="1743528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352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Segoe Print" panose="02000600000000000000" pitchFamily="2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814" y="1885423"/>
            <a:ext cx="5692204" cy="78833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Бюджет для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граждан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3655387" y="2940265"/>
            <a:ext cx="4462836" cy="1752600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к отчету </a:t>
            </a:r>
          </a:p>
          <a:p>
            <a:pPr marL="342900" marR="0" lvl="0" indent="-34290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об исполнении бюджета </a:t>
            </a:r>
          </a:p>
          <a:p>
            <a:pPr marL="342900" marR="0" lvl="0" indent="-34290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униципального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образования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Усть-Лабинский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район  </a:t>
            </a:r>
          </a:p>
          <a:p>
            <a:pPr marL="342900" marR="0" lvl="0" indent="-34290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за 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2022 год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78954" y="209783"/>
            <a:ext cx="6510548" cy="38256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Основные показатели доходов бюджета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1455" y="532144"/>
            <a:ext cx="68580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Segoe Print" pitchFamily="2" charset="0"/>
              </a:rPr>
              <a:t>Основные налоговые доходы </a:t>
            </a:r>
            <a:r>
              <a:rPr lang="ru-RU" sz="1600" b="1" dirty="0" smtClean="0">
                <a:solidFill>
                  <a:srgbClr val="002060"/>
                </a:solidFill>
                <a:latin typeface="Segoe Print" pitchFamily="2" charset="0"/>
              </a:rPr>
              <a:t>муниципального образования </a:t>
            </a:r>
            <a:r>
              <a:rPr lang="ru-RU" sz="1600" b="1" dirty="0" err="1" smtClean="0">
                <a:solidFill>
                  <a:srgbClr val="002060"/>
                </a:solidFill>
                <a:latin typeface="Segoe Print" pitchFamily="2" charset="0"/>
              </a:rPr>
              <a:t>Усть-Лабинский</a:t>
            </a:r>
            <a:r>
              <a:rPr lang="ru-RU" sz="1600" b="1" dirty="0" smtClean="0">
                <a:solidFill>
                  <a:srgbClr val="002060"/>
                </a:solidFill>
                <a:latin typeface="Segoe Print" pitchFamily="2" charset="0"/>
              </a:rPr>
              <a:t> район</a:t>
            </a:r>
            <a:endParaRPr lang="ru-RU" sz="16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32840"/>
              </p:ext>
            </p:extLst>
          </p:nvPr>
        </p:nvGraphicFramePr>
        <p:xfrm>
          <a:off x="332444" y="1178768"/>
          <a:ext cx="6286543" cy="478634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55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2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anose="02000600000000000000" pitchFamily="2" charset="0"/>
                        </a:rPr>
                        <a:t>Наименование </a:t>
                      </a: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показателя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anose="02000600000000000000" pitchFamily="2" charset="0"/>
                        </a:rPr>
                        <a:t>в том числе по </a:t>
                      </a: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годам, млн. руб.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2020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2021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20</a:t>
                      </a:r>
                      <a:r>
                        <a:rPr lang="en-US" sz="1400" dirty="0" smtClean="0">
                          <a:latin typeface="Segoe Print" panose="02000600000000000000" pitchFamily="2" charset="0"/>
                        </a:rPr>
                        <a:t>2</a:t>
                      </a: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anose="02000600000000000000" pitchFamily="2" charset="0"/>
                        </a:rPr>
                        <a:t>Налоговые доходы всего,               </a:t>
                      </a:r>
                      <a:endParaRPr lang="ru-RU" sz="1400" dirty="0" smtClean="0">
                        <a:latin typeface="Segoe Print" panose="02000600000000000000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в </a:t>
                      </a:r>
                      <a:r>
                        <a:rPr lang="ru-RU" sz="1400" dirty="0">
                          <a:latin typeface="Segoe Print" panose="02000600000000000000" pitchFamily="2" charset="0"/>
                        </a:rPr>
                        <a:t>том числе:</a:t>
                      </a:r>
                      <a:endParaRPr lang="ru-RU" sz="1400" b="1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499,6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555,4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730,3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857,5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Темп</a:t>
                      </a:r>
                      <a:r>
                        <a:rPr lang="ru-RU" sz="1400" baseline="0" dirty="0" smtClean="0">
                          <a:latin typeface="Segoe Print" panose="02000600000000000000" pitchFamily="2" charset="0"/>
                        </a:rPr>
                        <a:t> роста, %</a:t>
                      </a:r>
                      <a:endParaRPr lang="ru-RU" sz="1400" dirty="0" smtClean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103,8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111,2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131,5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117,4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anose="02000600000000000000" pitchFamily="2" charset="0"/>
                        </a:rPr>
                        <a:t>НДФЛ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392,2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430,5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539,9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584,7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Темп</a:t>
                      </a:r>
                      <a:r>
                        <a:rPr lang="ru-RU" sz="1400" baseline="0" dirty="0" smtClean="0">
                          <a:latin typeface="Segoe Print" panose="02000600000000000000" pitchFamily="2" charset="0"/>
                        </a:rPr>
                        <a:t> роста, %</a:t>
                      </a:r>
                      <a:endParaRPr lang="ru-RU" sz="1400" dirty="0" smtClean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104,0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109,8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125,4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108,3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Налог</a:t>
                      </a:r>
                      <a:r>
                        <a:rPr lang="ru-RU" sz="1400" baseline="0" dirty="0" smtClean="0">
                          <a:latin typeface="Segoe Print" panose="02000600000000000000" pitchFamily="2" charset="0"/>
                        </a:rPr>
                        <a:t> на прибыль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9,8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19,1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26,0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anose="02000600000000000000" pitchFamily="2" charset="0"/>
                        </a:rPr>
                        <a:t>Налоги на совокупный доход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84,5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84,1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150,9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225,2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Темп</a:t>
                      </a:r>
                      <a:r>
                        <a:rPr lang="ru-RU" sz="1400" baseline="0" dirty="0" smtClean="0">
                          <a:latin typeface="Segoe Print" panose="02000600000000000000" pitchFamily="2" charset="0"/>
                        </a:rPr>
                        <a:t> роста, %</a:t>
                      </a:r>
                      <a:endParaRPr lang="ru-RU" sz="1400" dirty="0" smtClean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106,7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99,5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179,4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149,2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7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anose="02000600000000000000" pitchFamily="2" charset="0"/>
                        </a:rPr>
                        <a:t>Государственная пошлина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13,9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12,8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13,2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975" marR="679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1" descr="C:\Users\bud\Documents\ИНСТАГРАММ\картинки\_iMGYmObS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200" y="1247374"/>
            <a:ext cx="2180572" cy="135732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8" name="Picture 2" descr="C:\Users\bud\Documents\ИНСТАГРАММ\картинки\foto-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2187" y="2865606"/>
            <a:ext cx="2214630" cy="140875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406593"/>
            <a:ext cx="6510548" cy="38256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Основные показатели доходов бюджета</a:t>
            </a:r>
          </a:p>
        </p:txBody>
      </p:sp>
      <p:sp>
        <p:nvSpPr>
          <p:cNvPr id="5" name="Rectangle 6"/>
          <p:cNvSpPr txBox="1">
            <a:spLocks/>
          </p:cNvSpPr>
          <p:nvPr/>
        </p:nvSpPr>
        <p:spPr bwMode="auto">
          <a:xfrm>
            <a:off x="361922" y="747694"/>
            <a:ext cx="4124325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smtClean="0">
                <a:latin typeface="Segoe Print" pitchFamily="2" charset="0"/>
                <a:cs typeface="Times New Roman" pitchFamily="18" charset="0"/>
              </a:rPr>
              <a:t>В структуре собственных доходов бюджета продолжает сохраняться наибольший удельный вес за </a:t>
            </a: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налогом на доходы физических лиц</a:t>
            </a:r>
            <a:r>
              <a:rPr lang="ru-RU" sz="1400" dirty="0" smtClean="0">
                <a:latin typeface="Segoe Print" pitchFamily="2" charset="0"/>
                <a:cs typeface="Times New Roman" pitchFamily="18" charset="0"/>
              </a:rPr>
              <a:t> (доля, которого составляет 59,1 %). В  бюджет района поступило НДФЛ в сумме 584,7 млн. рублей или 107,2% от годовых назначений.</a:t>
            </a:r>
            <a:endParaRPr lang="ru-RU" sz="1400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6" name="Rectangle 6"/>
          <p:cNvSpPr txBox="1">
            <a:spLocks/>
          </p:cNvSpPr>
          <p:nvPr/>
        </p:nvSpPr>
        <p:spPr bwMode="auto">
          <a:xfrm>
            <a:off x="276225" y="2619370"/>
            <a:ext cx="844870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smtClean="0">
                <a:latin typeface="Segoe Print" pitchFamily="2" charset="0"/>
                <a:cs typeface="Times New Roman" pitchFamily="18" charset="0"/>
              </a:rPr>
              <a:t>В 2022 году в </a:t>
            </a:r>
            <a:r>
              <a:rPr lang="ru-RU" sz="1400" dirty="0">
                <a:latin typeface="Segoe Print" pitchFamily="2" charset="0"/>
                <a:cs typeface="Times New Roman" pitchFamily="18" charset="0"/>
              </a:rPr>
              <a:t>б</a:t>
            </a:r>
            <a:r>
              <a:rPr lang="ru-RU" sz="1400" dirty="0" smtClean="0">
                <a:latin typeface="Segoe Print" pitchFamily="2" charset="0"/>
                <a:cs typeface="Times New Roman" pitchFamily="18" charset="0"/>
              </a:rPr>
              <a:t>юджет  поступило </a:t>
            </a:r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</a:t>
            </a:r>
            <a:r>
              <a:rPr lang="ru-RU" sz="1400" dirty="0" smtClean="0">
                <a:latin typeface="Segoe Print" pitchFamily="2" charset="0"/>
                <a:cs typeface="Times New Roman" pitchFamily="18" charset="0"/>
              </a:rPr>
              <a:t> на сумму 161,6 млн. рублей. Исполнение составило 111,1 процентов. Увеличение налога обусловлено увеличением количества налогоплательщиков (субъектов малого бизнеса), использующих УСН, и увеличением доли отчислений с 35 до 50 процентов (в 2021 году этот показатель составил 86,0 млн. рублей, что на 75,6 млн. рублей меньше данного показателя в 2022 году).</a:t>
            </a:r>
            <a:endParaRPr lang="ru-RU" sz="1400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7" name="Rectangle 6"/>
          <p:cNvSpPr txBox="1">
            <a:spLocks/>
          </p:cNvSpPr>
          <p:nvPr/>
        </p:nvSpPr>
        <p:spPr bwMode="auto">
          <a:xfrm>
            <a:off x="4062409" y="3900492"/>
            <a:ext cx="4767266" cy="209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Налога, взимаемого в связи с применением патентной системы налогообложения</a:t>
            </a:r>
            <a:r>
              <a:rPr lang="ru-RU" sz="1400" dirty="0" smtClean="0">
                <a:latin typeface="Segoe Print" pitchFamily="2" charset="0"/>
                <a:cs typeface="Times New Roman" pitchFamily="18" charset="0"/>
              </a:rPr>
              <a:t>, поступило на сумму 35,5 млн. рублей или 127,0  процентов от принятых назначений по бюджету. Такое увеличение обусловлено увеличением количества выданных патентов. </a:t>
            </a:r>
            <a:endParaRPr lang="ru-RU" sz="1400" dirty="0"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8" name="Рисунок 7" descr="7ad191af531fd68b57d766e5adc26ae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919542"/>
            <a:ext cx="3629025" cy="19097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2" descr="https://slavasev.ru/wp-content/uploads/2017/10/Byudz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50" y="866775"/>
            <a:ext cx="4229100" cy="1724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bud\Documents\ИНСТАГРАММ\картинки\68bafc2ce91a999d409d88c2d84df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0" y="285728"/>
            <a:ext cx="2312996" cy="14287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509559" y="857250"/>
            <a:ext cx="6434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Segoe Print" pitchFamily="2" charset="0"/>
              </a:rPr>
              <a:t>Безвозмездные поступления в бюджет муниципального образования </a:t>
            </a:r>
            <a:r>
              <a:rPr lang="ru-RU" sz="1400" dirty="0" err="1" smtClean="0">
                <a:latin typeface="Segoe Print" pitchFamily="2" charset="0"/>
              </a:rPr>
              <a:t>Усть-Лабинский</a:t>
            </a:r>
            <a:r>
              <a:rPr lang="ru-RU" sz="1400" dirty="0" smtClean="0">
                <a:latin typeface="Segoe Print" pitchFamily="2" charset="0"/>
              </a:rPr>
              <a:t> район за 2022  год исполнены в полном объеме. Исполнение составило 99,6 процентов от плановых назначений.</a:t>
            </a:r>
            <a:endParaRPr lang="ru-RU" sz="1400" dirty="0">
              <a:latin typeface="Segoe Print" pitchFamily="2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66017"/>
              </p:ext>
            </p:extLst>
          </p:nvPr>
        </p:nvGraphicFramePr>
        <p:xfrm>
          <a:off x="238126" y="1779653"/>
          <a:ext cx="8629648" cy="41544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49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9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7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Наименование показателя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Утверждено на 2022 год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Исполнено за 2022 год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Segoe Print" panose="02000600000000000000" pitchFamily="2" charset="0"/>
                        </a:rPr>
                        <a:t>Процент исполнения</a:t>
                      </a:r>
                      <a:endParaRPr lang="ru-RU" sz="13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Segoe Print" panose="02000600000000000000" pitchFamily="2" charset="0"/>
                        </a:rPr>
                        <a:t>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latin typeface="Segoe Print" panose="02000600000000000000" pitchFamily="2" charset="0"/>
                        </a:rPr>
                        <a:t>1 931,0</a:t>
                      </a:r>
                      <a:endParaRPr lang="ru-RU" sz="1400" b="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1 923,8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99,6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96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Segoe Print" panose="02000600000000000000" pitchFamily="2" charset="0"/>
                        </a:rPr>
                        <a:t>БЕЗВОЗМЕЗДНЫЕ ПОСТУПЛЕНИЯ ОТ ДРУГИХ БЮДЖЕТОВ БЮДЖЕТНОЙ СИСТЕМЫ РОССИЙСКОЙ </a:t>
                      </a:r>
                      <a:r>
                        <a:rPr lang="ru-RU" sz="1400" u="none" strike="noStrike" dirty="0" smtClean="0">
                          <a:latin typeface="Segoe Print" panose="02000600000000000000" pitchFamily="2" charset="0"/>
                        </a:rPr>
                        <a:t>ФЕДЕРАЦИИ, всего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latin typeface="Segoe Print" panose="02000600000000000000" pitchFamily="2" charset="0"/>
                        </a:rPr>
                        <a:t>1 896,4</a:t>
                      </a:r>
                      <a:endParaRPr lang="ru-RU" sz="1400" dirty="0" smtClean="0">
                        <a:latin typeface="Segoe Print" panose="02000600000000000000" pitchFamily="2" charset="0"/>
                      </a:endParaRPr>
                    </a:p>
                    <a:p>
                      <a:pPr algn="ctr"/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1 889,3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99,6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5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Дотации бюджетам бюджетной системы Российской Федерации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latin typeface="Segoe Print" panose="02000600000000000000" pitchFamily="2" charset="0"/>
                        </a:rPr>
                        <a:t>176,6</a:t>
                      </a:r>
                      <a:endParaRPr lang="ru-RU" sz="1400" b="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176,6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100,0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4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Segoe Print" panose="02000600000000000000" pitchFamily="2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latin typeface="Segoe Print" panose="02000600000000000000" pitchFamily="2" charset="0"/>
                        </a:rPr>
                        <a:t>268,0</a:t>
                      </a:r>
                      <a:endParaRPr lang="ru-RU" sz="1400" b="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264,9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98,8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0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Segoe Print" panose="02000600000000000000" pitchFamily="2" charset="0"/>
                        </a:rPr>
                        <a:t>Субвенции бюджетам бюджетной системы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latin typeface="Segoe Print" panose="02000600000000000000" pitchFamily="2" charset="0"/>
                        </a:rPr>
                        <a:t>1 402,3</a:t>
                      </a:r>
                      <a:endParaRPr lang="ru-RU" sz="1400" b="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1 398,3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99,7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8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Segoe Print" panose="02000600000000000000" pitchFamily="2" charset="0"/>
                        </a:rPr>
                        <a:t>Иные межбюджетные трансферты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latin typeface="Segoe Print" panose="02000600000000000000" pitchFamily="2" charset="0"/>
                        </a:rPr>
                        <a:t>49,5</a:t>
                      </a:r>
                      <a:endParaRPr lang="ru-RU" sz="1400" b="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49,5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Print" panose="02000600000000000000" pitchFamily="2" charset="0"/>
                        </a:rPr>
                        <a:t>100,0</a:t>
                      </a: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406593"/>
            <a:ext cx="6510548" cy="38256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Основные показатели доходов бюджета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357166"/>
            <a:ext cx="7286644" cy="54984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Структура расходов бюджета в 2022 году</a:t>
            </a: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261909" y="819132"/>
            <a:ext cx="60007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1950" algn="ctr"/>
            <a:r>
              <a:rPr lang="ru-RU" sz="1600" dirty="0" smtClean="0">
                <a:latin typeface="Segoe Print" pitchFamily="2" charset="0"/>
                <a:cs typeface="Times New Roman" pitchFamily="18" charset="0"/>
              </a:rPr>
              <a:t>Бюджет в 2022 году традиционно сохранил </a:t>
            </a:r>
            <a:r>
              <a:rPr lang="ru-RU" sz="1600" b="1" dirty="0" smtClean="0">
                <a:solidFill>
                  <a:srgbClr val="FF3300"/>
                </a:solidFill>
                <a:latin typeface="Segoe Print" pitchFamily="2" charset="0"/>
                <a:cs typeface="Arial" pitchFamily="34" charset="0"/>
              </a:rPr>
              <a:t>социальную направленность.</a:t>
            </a:r>
            <a:r>
              <a:rPr lang="ru-RU" sz="1600" dirty="0" smtClean="0">
                <a:solidFill>
                  <a:srgbClr val="FF33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Segoe Print" pitchFamily="2" charset="0"/>
                <a:cs typeface="Times New Roman" pitchFamily="18" charset="0"/>
              </a:rPr>
              <a:t>Социальная направленность бюджета обусловлена сохранением значительной доли расходов на образование,  культуру, спорт и социальную политику</a:t>
            </a:r>
            <a:r>
              <a:rPr lang="en-US" sz="1600" dirty="0" smtClean="0"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(8</a:t>
            </a:r>
            <a:r>
              <a:rPr lang="ru-RU" sz="1600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6,0</a:t>
            </a:r>
            <a:r>
              <a:rPr lang="en-US" sz="1600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%)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4" descr="https://yt3.ggpht.com/a/AATXAJyAuLbbEfmT69F2g25j-SAMlC8JITde_rLscL-VdQ=s900-c-k-c0xffffffff-no-rj-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6800" y="819150"/>
            <a:ext cx="2686050" cy="2686050"/>
          </a:xfrm>
          <a:prstGeom prst="rect">
            <a:avLst/>
          </a:prstGeom>
          <a:noFill/>
        </p:spPr>
      </p:pic>
      <p:pic>
        <p:nvPicPr>
          <p:cNvPr id="43014" name="Picture 6" descr="http://kotelniki.mosreg.ru/files/image/29/90/26/lg!y2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75350" y="3982836"/>
            <a:ext cx="2635250" cy="1741689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476793"/>
              </p:ext>
            </p:extLst>
          </p:nvPr>
        </p:nvGraphicFramePr>
        <p:xfrm>
          <a:off x="150429" y="2238703"/>
          <a:ext cx="5975350" cy="372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47765" y="385741"/>
            <a:ext cx="5500726" cy="38256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Доля программных расходов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14356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Segoe Print" pitchFamily="2" charset="0"/>
                <a:cs typeface="Times New Roman" pitchFamily="18" charset="0"/>
              </a:rPr>
              <a:t>Бюджет на протяжении ряда лет формируется в программном формате. Программы охватывают все направления расходов муниципального района. </a:t>
            </a:r>
            <a:endParaRPr lang="ru-RU" sz="1400" dirty="0">
              <a:latin typeface="Segoe Print" pitchFamily="2" charset="0"/>
            </a:endParaRPr>
          </a:p>
        </p:txBody>
      </p:sp>
      <p:pic>
        <p:nvPicPr>
          <p:cNvPr id="6" name="Picture 5" descr="C:\Users\bud\Documents\ИНСТАГРАММ\картинки\сбывания-макроса-иаграммы-е-а-инамически-49441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20" y="1319199"/>
            <a:ext cx="2911964" cy="2143140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80743"/>
              </p:ext>
            </p:extLst>
          </p:nvPr>
        </p:nvGraphicFramePr>
        <p:xfrm>
          <a:off x="276195" y="3590928"/>
          <a:ext cx="8606761" cy="215856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606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4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Segoe Print" panose="02000600000000000000" pitchFamily="2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dirty="0"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87" marR="68187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Segoe Print" panose="02000600000000000000" pitchFamily="2" charset="0"/>
                          <a:cs typeface="Times New Roman" pitchFamily="18" charset="0"/>
                        </a:rPr>
                        <a:t>в том числе по </a:t>
                      </a:r>
                      <a:r>
                        <a:rPr lang="ru-RU" sz="1600" dirty="0" smtClean="0">
                          <a:latin typeface="Segoe Print" panose="02000600000000000000" pitchFamily="2" charset="0"/>
                          <a:cs typeface="Times New Roman" pitchFamily="18" charset="0"/>
                        </a:rPr>
                        <a:t>годам, млн.руб.</a:t>
                      </a:r>
                      <a:endParaRPr lang="ru-RU" sz="1600" b="1" dirty="0"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87" marR="681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Segoe Print" panose="02000600000000000000" pitchFamily="2" charset="0"/>
                          <a:cs typeface="Times New Roman" pitchFamily="18" charset="0"/>
                        </a:rPr>
                        <a:t>2020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87" marR="681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Segoe Print" panose="02000600000000000000" pitchFamily="2" charset="0"/>
                          <a:cs typeface="Times New Roman" pitchFamily="18" charset="0"/>
                        </a:rPr>
                        <a:t>2021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87" marR="681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Segoe Print" panose="02000600000000000000" pitchFamily="2" charset="0"/>
                          <a:cs typeface="Times New Roman" pitchFamily="18" charset="0"/>
                        </a:rPr>
                        <a:t>2022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87" marR="6818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Segoe Print" panose="02000600000000000000" pitchFamily="2" charset="0"/>
                          <a:cs typeface="Times New Roman" pitchFamily="18" charset="0"/>
                        </a:rPr>
                        <a:t>Расходы всего, млн. рублей</a:t>
                      </a:r>
                      <a:endParaRPr lang="ru-RU" sz="1600" dirty="0"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87" marR="681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Segoe Print" panose="02000600000000000000" pitchFamily="2" charset="0"/>
                          <a:ea typeface="Times New Roman"/>
                          <a:cs typeface="Times New Roman" pitchFamily="18" charset="0"/>
                        </a:rPr>
                        <a:t>2 113,8</a:t>
                      </a:r>
                      <a:endParaRPr lang="ru-RU" sz="1600" dirty="0"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Segoe Print" panose="02000600000000000000" pitchFamily="2" charset="0"/>
                          <a:ea typeface="Times New Roman"/>
                          <a:cs typeface="Times New Roman" pitchFamily="18" charset="0"/>
                        </a:rPr>
                        <a:t>2 240,9</a:t>
                      </a:r>
                      <a:endParaRPr lang="ru-RU" sz="1600" dirty="0"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Segoe Print" panose="02000600000000000000" pitchFamily="2" charset="0"/>
                          <a:ea typeface="Times New Roman"/>
                          <a:cs typeface="Times New Roman" pitchFamily="18" charset="0"/>
                        </a:rPr>
                        <a:t>2 871,8</a:t>
                      </a:r>
                      <a:endParaRPr lang="ru-RU" sz="1600" dirty="0"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Segoe Print" panose="02000600000000000000" pitchFamily="2" charset="0"/>
                          <a:cs typeface="Times New Roman" pitchFamily="18" charset="0"/>
                        </a:rPr>
                        <a:t>Расходы, осуществляемые в рамках программ, млн. рублей</a:t>
                      </a:r>
                      <a:endParaRPr lang="ru-RU" sz="1600" dirty="0"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87" marR="681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Segoe Print" panose="02000600000000000000" pitchFamily="2" charset="0"/>
                          <a:ea typeface="Times New Roman"/>
                          <a:cs typeface="Times New Roman" pitchFamily="18" charset="0"/>
                        </a:rPr>
                        <a:t>1 994,7</a:t>
                      </a:r>
                      <a:endParaRPr lang="ru-RU" sz="1600" dirty="0"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Segoe Print" panose="02000600000000000000" pitchFamily="2" charset="0"/>
                          <a:ea typeface="Times New Roman"/>
                          <a:cs typeface="Times New Roman" pitchFamily="18" charset="0"/>
                        </a:rPr>
                        <a:t>2 118,3</a:t>
                      </a:r>
                      <a:endParaRPr lang="ru-RU" sz="1600" dirty="0"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Segoe Print" panose="02000600000000000000" pitchFamily="2" charset="0"/>
                          <a:ea typeface="Times New Roman"/>
                          <a:cs typeface="Times New Roman" pitchFamily="18" charset="0"/>
                        </a:rPr>
                        <a:t>2 709,7</a:t>
                      </a:r>
                      <a:endParaRPr lang="ru-RU" sz="1600" dirty="0"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Segoe Print" panose="02000600000000000000" pitchFamily="2" charset="0"/>
                          <a:cs typeface="Times New Roman" pitchFamily="18" charset="0"/>
                        </a:rPr>
                        <a:t>Доля программных расходов в общем объеме бюджета, %</a:t>
                      </a:r>
                      <a:endParaRPr lang="ru-RU" sz="1600" dirty="0"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187" marR="681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Segoe Print" panose="02000600000000000000" pitchFamily="2" charset="0"/>
                          <a:ea typeface="Times New Roman"/>
                          <a:cs typeface="Times New Roman" pitchFamily="18" charset="0"/>
                        </a:rPr>
                        <a:t>94,4</a:t>
                      </a:r>
                      <a:endParaRPr lang="ru-RU" sz="1600" dirty="0"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Segoe Print" panose="02000600000000000000" pitchFamily="2" charset="0"/>
                          <a:ea typeface="Times New Roman"/>
                          <a:cs typeface="Times New Roman" pitchFamily="18" charset="0"/>
                        </a:rPr>
                        <a:t>94,5</a:t>
                      </a:r>
                      <a:endParaRPr lang="ru-RU" sz="1600" dirty="0"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Segoe Print" panose="02000600000000000000" pitchFamily="2" charset="0"/>
                          <a:ea typeface="Times New Roman"/>
                          <a:cs typeface="Times New Roman" pitchFamily="18" charset="0"/>
                        </a:rPr>
                        <a:t>94,4</a:t>
                      </a:r>
                      <a:endParaRPr lang="ru-RU" sz="1600" dirty="0">
                        <a:latin typeface="Segoe Print" panose="02000600000000000000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248403"/>
              </p:ext>
            </p:extLst>
          </p:nvPr>
        </p:nvGraphicFramePr>
        <p:xfrm>
          <a:off x="3457902" y="1237576"/>
          <a:ext cx="4347253" cy="230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1228" y="229891"/>
            <a:ext cx="8597461" cy="42862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Исполнение расходов в рамках муниципальных и ведомственных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761541"/>
              </p:ext>
            </p:extLst>
          </p:nvPr>
        </p:nvGraphicFramePr>
        <p:xfrm>
          <a:off x="142843" y="658519"/>
          <a:ext cx="8685846" cy="514584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90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1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27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Segoe Print" pitchFamily="2" charset="0"/>
                          <a:cs typeface="Times New Roman" pitchFamily="18" charset="0"/>
                        </a:rPr>
                        <a:t>N</a:t>
                      </a:r>
                      <a:br>
                        <a:rPr lang="ru-RU" sz="1200" dirty="0">
                          <a:latin typeface="Segoe Print" pitchFamily="2" charset="0"/>
                          <a:cs typeface="Times New Roman" pitchFamily="18" charset="0"/>
                        </a:rPr>
                      </a:br>
                      <a:r>
                        <a:rPr lang="ru-RU" sz="1200" dirty="0">
                          <a:latin typeface="Segoe Print" pitchFamily="2" charset="0"/>
                          <a:cs typeface="Times New Roman" pitchFamily="18" charset="0"/>
                        </a:rPr>
                        <a:t>п/п</a:t>
                      </a:r>
                      <a:endParaRPr lang="ru-RU" sz="12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Segoe Print" pitchFamily="2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latin typeface="Segoe Print" pitchFamily="2" charset="0"/>
                          <a:cs typeface="Times New Roman" pitchFamily="18" charset="0"/>
                        </a:rPr>
                        <a:t>программы</a:t>
                      </a:r>
                      <a:endParaRPr lang="ru-RU" sz="12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Segoe Print" pitchFamily="2" charset="0"/>
                        </a:rPr>
                        <a:t> млн.</a:t>
                      </a:r>
                      <a:r>
                        <a:rPr lang="ru-RU" sz="1200" baseline="0" dirty="0" smtClean="0">
                          <a:latin typeface="Segoe Print" pitchFamily="2" charset="0"/>
                        </a:rPr>
                        <a:t> рублей</a:t>
                      </a:r>
                      <a:endParaRPr lang="ru-RU" sz="12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Segoe Print" pitchFamily="2" charset="0"/>
                          <a:cs typeface="Times New Roman" pitchFamily="18" charset="0"/>
                        </a:rPr>
                        <a:t>2022</a:t>
                      </a:r>
                      <a:endParaRPr lang="ru-RU" sz="1200" b="1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Программные расходы, всего, в том числе:</a:t>
                      </a:r>
                      <a:endParaRPr lang="ru-RU" sz="1400" b="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2 709,7</a:t>
                      </a:r>
                      <a:endParaRPr lang="ru-RU" sz="1300" b="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Segoe Print" pitchFamily="2" charset="0"/>
                          <a:cs typeface="Times New Roman" pitchFamily="18" charset="0"/>
                        </a:rPr>
                        <a:t>1.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образования в Усть-Лабинском районе»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1 806,9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Segoe Print" pitchFamily="2" charset="0"/>
                          <a:cs typeface="Times New Roman" pitchFamily="18" charset="0"/>
                        </a:rPr>
                        <a:t>2.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«Семейная политика»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102,5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6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Segoe Print" pitchFamily="2" charset="0"/>
                          <a:cs typeface="Times New Roman" pitchFamily="18" charset="0"/>
                        </a:rPr>
                        <a:t>3.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культуры </a:t>
                      </a:r>
                      <a:r>
                        <a:rPr lang="ru-RU" sz="1300" dirty="0" err="1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Усть-Лабинского</a:t>
                      </a: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 района»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146,5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Segoe Print" pitchFamily="2" charset="0"/>
                          <a:cs typeface="Times New Roman" pitchFamily="18" charset="0"/>
                        </a:rPr>
                        <a:t>4.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Segoe Print" pitchFamily="2" charset="0"/>
                          <a:cs typeface="Times New Roman" pitchFamily="18" charset="0"/>
                        </a:rPr>
                        <a:t>Муниципальная программа «Развитие физической культуры и спорта в муниципальном образовании </a:t>
                      </a:r>
                      <a:r>
                        <a:rPr lang="ru-RU" sz="1300" dirty="0" err="1" smtClean="0">
                          <a:latin typeface="Segoe Print" pitchFamily="2" charset="0"/>
                          <a:cs typeface="Times New Roman" pitchFamily="18" charset="0"/>
                        </a:rPr>
                        <a:t>Усть-Лабинский</a:t>
                      </a:r>
                      <a:r>
                        <a:rPr lang="ru-RU" sz="1300" dirty="0" smtClean="0">
                          <a:latin typeface="Segoe Print" pitchFamily="2" charset="0"/>
                          <a:cs typeface="Times New Roman" pitchFamily="18" charset="0"/>
                        </a:rPr>
                        <a:t> район»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76,9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Segoe Print" pitchFamily="2" charset="0"/>
                          <a:cs typeface="Times New Roman" pitchFamily="18" charset="0"/>
                        </a:rPr>
                        <a:t>5.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«Молодежь муниципального образования </a:t>
                      </a:r>
                      <a:r>
                        <a:rPr lang="ru-RU" sz="1300" dirty="0" err="1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Усть-Лабинский</a:t>
                      </a: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 район»</a:t>
                      </a:r>
                    </a:p>
                  </a:txBody>
                  <a:tcPr marL="50548" marR="505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5,7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Segoe Print" pitchFamily="2" charset="0"/>
                          <a:cs typeface="Times New Roman" pitchFamily="18" charset="0"/>
                        </a:rPr>
                        <a:t>6.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сельского хозяйства в Усть-Лабинском районе»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15,6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7.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«Обеспечение безопасности населения в Усть-Лабинском районе»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29,5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«Обеспечение разработки градостроительной документации муниципального образования </a:t>
                      </a:r>
                      <a:r>
                        <a:rPr lang="ru-RU" sz="1300" dirty="0" err="1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Усть-Лабинский</a:t>
                      </a: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 район»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2,8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9.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«Эффективное муниципальное управление»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135,0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5320391"/>
                  </a:ext>
                </a:extLst>
              </a:tr>
              <a:tr h="293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10.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«Обеспечение реализации функций органов местного самоуправления»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71,0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1068206"/>
                  </a:ext>
                </a:extLst>
              </a:tr>
              <a:tr h="268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11.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информационного общества»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3,3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6039534"/>
                  </a:ext>
                </a:extLst>
              </a:tr>
              <a:tr h="315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12.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sz="1300" dirty="0" smtClean="0">
                          <a:latin typeface="Segoe Print" pitchFamily="2" charset="0"/>
                          <a:cs typeface="Times New Roman" pitchFamily="18" charset="0"/>
                        </a:rPr>
                        <a:t>Формирование условий для духовно-нравственного развития граждан»</a:t>
                      </a: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1,3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300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2758" y="177340"/>
            <a:ext cx="8586951" cy="42862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Исполнение расходов в рамках муниципальных и ведомственных программ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047309"/>
              </p:ext>
            </p:extLst>
          </p:nvPr>
        </p:nvGraphicFramePr>
        <p:xfrm>
          <a:off x="147145" y="605968"/>
          <a:ext cx="8702564" cy="51037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4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3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Segoe Print" panose="02000600000000000000" pitchFamily="2" charset="0"/>
                        </a:rPr>
                        <a:t>N</a:t>
                      </a:r>
                      <a:br>
                        <a:rPr lang="ru-RU" sz="1300" dirty="0">
                          <a:latin typeface="Segoe Print" panose="02000600000000000000" pitchFamily="2" charset="0"/>
                        </a:rPr>
                      </a:br>
                      <a:r>
                        <a:rPr lang="ru-RU" sz="1300" dirty="0">
                          <a:latin typeface="Segoe Print" panose="02000600000000000000" pitchFamily="2" charset="0"/>
                        </a:rPr>
                        <a:t>п/п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Segoe Print" panose="02000600000000000000" pitchFamily="2" charset="0"/>
                        </a:rPr>
                        <a:t>Наименование </a:t>
                      </a:r>
                      <a:r>
                        <a:rPr lang="ru-RU" sz="1300" dirty="0" smtClean="0">
                          <a:latin typeface="Segoe Print" panose="02000600000000000000" pitchFamily="2" charset="0"/>
                        </a:rPr>
                        <a:t>программы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anose="02000600000000000000" pitchFamily="2" charset="0"/>
                        </a:rPr>
                        <a:t>млн</a:t>
                      </a:r>
                      <a:r>
                        <a:rPr lang="ru-RU" sz="1300" baseline="0" dirty="0" smtClean="0">
                          <a:latin typeface="Segoe Print" panose="02000600000000000000" pitchFamily="2" charset="0"/>
                        </a:rPr>
                        <a:t>.</a:t>
                      </a:r>
                      <a:r>
                        <a:rPr lang="ru-RU" sz="1300" dirty="0" smtClean="0">
                          <a:latin typeface="Segoe Print" panose="02000600000000000000" pitchFamily="2" charset="0"/>
                        </a:rPr>
                        <a:t> руб.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anose="02000600000000000000" pitchFamily="2" charset="0"/>
                        </a:rPr>
                        <a:t>2022</a:t>
                      </a:r>
                      <a:endParaRPr lang="ru-RU" sz="1300" b="1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anose="02000600000000000000" pitchFamily="2" charset="0"/>
                        </a:rPr>
                        <a:t>13.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</a:t>
                      </a:r>
                      <a:r>
                        <a:rPr lang="ru-RU" sz="1300" dirty="0" err="1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Усть-Лабинский</a:t>
                      </a: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 район»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2,1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anose="02000600000000000000" pitchFamily="2" charset="0"/>
                        </a:rPr>
                        <a:t>14.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«Оказание мер социальной поддержки на приобретение (строительство) жилья»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3,9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anose="02000600000000000000" pitchFamily="2" charset="0"/>
                        </a:rPr>
                        <a:t>15.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sz="1300" dirty="0" smtClean="0">
                          <a:latin typeface="Segoe Print" panose="02000600000000000000" pitchFamily="2" charset="0"/>
                        </a:rPr>
                        <a:t>Социальная поддержка граждан»</a:t>
                      </a:r>
                      <a:endParaRPr lang="ru-RU" sz="1300" dirty="0" smtClean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6,2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anose="02000600000000000000" pitchFamily="2" charset="0"/>
                        </a:rPr>
                        <a:t>16.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«Обеспечение автотранспортных услуг для нужд муниципального образования </a:t>
                      </a:r>
                      <a:r>
                        <a:rPr lang="ru-RU" sz="1300" dirty="0" err="1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Усть-Лабинский</a:t>
                      </a: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 район»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0,1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anose="02000600000000000000" pitchFamily="2" charset="0"/>
                        </a:rPr>
                        <a:t>17.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муниципального образования </a:t>
                      </a:r>
                      <a:r>
                        <a:rPr lang="ru-RU" sz="1300" dirty="0" err="1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Усть-Лабинский</a:t>
                      </a: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 район»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Segoe Print" panose="02000600000000000000" pitchFamily="2" charset="0"/>
                        </a:rPr>
                        <a:t>18.</a:t>
                      </a: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топливно-энергетического комплекса и жилищно-коммунального хозяйства муниципального образования </a:t>
                      </a:r>
                      <a:r>
                        <a:rPr lang="ru-RU" sz="1300" dirty="0" err="1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Усть-Лабинский</a:t>
                      </a: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 район»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62,0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anose="02000600000000000000" pitchFamily="2" charset="0"/>
                        </a:rPr>
                        <a:t>19.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«Строительство объектов социальной инфраструктуры на территории </a:t>
                      </a:r>
                      <a:r>
                        <a:rPr lang="ru-RU" sz="1300" dirty="0" err="1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Усть-Лабинского</a:t>
                      </a: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 района»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212,0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20.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«Создание условий для инвестиционной привлекательности в муниципальном образовании </a:t>
                      </a:r>
                      <a:r>
                        <a:rPr lang="ru-RU" sz="1300" dirty="0" err="1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Усть-Лабинский</a:t>
                      </a: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 район»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0,4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21.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Муниципальная программа «Бережливый </a:t>
                      </a:r>
                      <a:r>
                        <a:rPr lang="ru-RU" sz="1300" dirty="0" err="1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Усть-Лабинский</a:t>
                      </a: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 район"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0,3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064082"/>
                  </a:ext>
                </a:extLst>
              </a:tr>
              <a:tr h="222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22.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Ведомственная целевая программа «Оказание финансовой помощи в целях восстановления платежеспособности предприятий в сфере жилищно-коммунального хозяйства </a:t>
                      </a:r>
                      <a:r>
                        <a:rPr lang="ru-RU" sz="1300" dirty="0" err="1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Усть-Лабинского</a:t>
                      </a: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 района»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24,8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4437750"/>
                  </a:ext>
                </a:extLst>
              </a:tr>
              <a:tr h="353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23.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130" marR="331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Ведомственная целевая программа "Повышение безопасности дорожного движения в муниципальном образовании </a:t>
                      </a:r>
                      <a:r>
                        <a:rPr lang="ru-RU" sz="1300" dirty="0" err="1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Усть-Лабинский</a:t>
                      </a: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 район на 2020-2022 годы"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0,5</a:t>
                      </a:r>
                      <a:endParaRPr lang="ru-RU" sz="13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89522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6657" y="199511"/>
            <a:ext cx="8686800" cy="6524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Расходы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52613" y="617137"/>
          <a:ext cx="8600844" cy="53212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60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Наименование муниципальной </a:t>
                      </a:r>
                      <a:r>
                        <a:rPr lang="ru-RU" sz="1400" dirty="0" smtClean="0">
                          <a:latin typeface="Segoe Print" pitchFamily="2" charset="0"/>
                          <a:cs typeface="Times New Roman" pitchFamily="18" charset="0"/>
                        </a:rPr>
                        <a:t>программы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8028"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Segoe Print" pitchFamily="2" charset="0"/>
                          <a:cs typeface="Times New Roman" pitchFamily="18" charset="0"/>
                        </a:rPr>
                        <a:t>Муниципальная программа «Развитие образования </a:t>
                      </a:r>
                    </a:p>
                    <a:p>
                      <a:pPr marL="0" marR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Segoe Print" pitchFamily="2" charset="0"/>
                          <a:cs typeface="Times New Roman" pitchFamily="18" charset="0"/>
                        </a:rPr>
                        <a:t>в Усть-Лабинском районе»</a:t>
                      </a:r>
                    </a:p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- 1 806,9 млн. рублей. 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расходов в 2022 году:</a:t>
                      </a:r>
                    </a:p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7,3   млн. рублей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выплата компенсации части родительской платы за присмотр и уход за детьми – получили компенсацию 3 780 родителей (законных представителей);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8,8 млн. рублей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компенсация расходов на оплату жилых помещений, отопления и освещения педагогическим работникам – воспользовались данной мерой социальной поддержки 735 педагогов;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127,9 млн. рублей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направлено на решение социально значимых вопросов – капитальный ремонт здания, кровли системы электроснабжения, внутренних сетей отопления, асфальтового покрытия МБДОУ № 50, ремонт кровли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 и помещений МБДОУ № 2, замена электрической проводки МБДОУ 3, ремонт помещений в здании МБДОУ № 22, ремонт асфальтового покрытия  МБДОУ № 23 и МБДОУ № 25, ремонт сетей водопровода и канализации, системы отопления и наружной сети водопровода, ремонт кровли, ремонт помещений МБДОУ № 26, капитальный ремонт пищеблока МБОУ СОШ № 3, , капитальный ремонт спортивного зала МБОУ СОШ № 7, приобретение оконных блоков, материалов для ремонта учреждений и другие.</a:t>
                      </a:r>
                    </a:p>
                  </a:txBody>
                  <a:tcPr marL="50548" marR="505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https://mininuniver.ru/images/news/Newspreview/b5be1dce-7558-47c4-9cc1-26084b7e1e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07" y="1008993"/>
            <a:ext cx="1632850" cy="114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39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6657" y="199511"/>
            <a:ext cx="8686800" cy="6524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Расходы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66657" y="638157"/>
          <a:ext cx="8686800" cy="52581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Наименование муниципальной </a:t>
                      </a:r>
                      <a:r>
                        <a:rPr lang="ru-RU" sz="1400" dirty="0" smtClean="0">
                          <a:latin typeface="Segoe Print" pitchFamily="2" charset="0"/>
                          <a:cs typeface="Times New Roman" pitchFamily="18" charset="0"/>
                        </a:rPr>
                        <a:t>программы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032"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Segoe Print" pitchFamily="2" charset="0"/>
                          <a:cs typeface="Times New Roman" pitchFamily="18" charset="0"/>
                        </a:rPr>
                        <a:t>Муниципальная программа «Развитие образования </a:t>
                      </a:r>
                    </a:p>
                    <a:p>
                      <a:pPr marL="0" marR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Segoe Print" pitchFamily="2" charset="0"/>
                          <a:cs typeface="Times New Roman" pitchFamily="18" charset="0"/>
                        </a:rPr>
                        <a:t>в Усть-Лабинском районе»</a:t>
                      </a:r>
                    </a:p>
                    <a:p>
                      <a:pPr marL="0" marR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latin typeface="Segoe Print" pitchFamily="2" charset="0"/>
                        <a:cs typeface="Times New Roman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</a:rPr>
                        <a:t>54,2 млн. рублей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</a:rPr>
                        <a:t>– </a:t>
                      </a:r>
                      <a:r>
                        <a:rPr lang="ru-RU" sz="1400" dirty="0" smtClean="0"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бесплатного горячего питания обучающихся 1-4 классов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</a:rPr>
                        <a:t>;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</a:rPr>
                        <a:t>20,9 млн. рублей –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</a:rPr>
                        <a:t>организация питания учащихся 5-11 классов (5,50 рублей в день); 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</a:rPr>
                        <a:t>10,5 млн. рублей –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</a:rPr>
                        <a:t>организация бесплатного 2-х разового питания детей с ограниченными возможностями здоровья и детей-инвалидов, обучающихся в образовательных организациях;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</a:rPr>
                        <a:t> 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</a:rPr>
                        <a:t>44,1 млн. рублей –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</a:rPr>
                        <a:t>выплачено ежемесячное денежное вознаграждение за классное руководство 548 педагогическим работникам общеобразовательных учреждений;  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Times New Roman" panose="02020603050405020304" pitchFamily="18" charset="0"/>
                        </a:rPr>
                        <a:t>5,4 млн. рублей –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Times New Roman" panose="02020603050405020304" pitchFamily="18" charset="0"/>
                        </a:rPr>
                        <a:t>обеспечение проведения государственной итоговой аттестации по образовательным программам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Times New Roman" panose="02020603050405020304" pitchFamily="18" charset="0"/>
                        </a:rPr>
                        <a:t> (приняли участие в аттестации 1 465 учащихся)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1,7 млн. рублей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меры социальной поддержки отдельных категорий учащихся – обеспечены льготным питанием 507 учащихся из многодетных семей;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Segoe Print" panose="02000600000000000000" pitchFamily="2" charset="0"/>
                          <a:ea typeface="Times New Roman" panose="02020603050405020304" pitchFamily="18" charset="0"/>
                        </a:rPr>
                        <a:t>13,5 млн. рублей</a:t>
                      </a:r>
                      <a:r>
                        <a:rPr lang="ru-RU" sz="1400" dirty="0" smtClean="0">
                          <a:latin typeface="Segoe Print" panose="02000600000000000000" pitchFamily="2" charset="0"/>
                          <a:ea typeface="Times New Roman" panose="02020603050405020304" pitchFamily="18" charset="0"/>
                        </a:rPr>
                        <a:t> - проведение профильных смен в Центре детского отдыха «Тополек», организация лагерей дневного пребывания, лагерей труда и отдыха (оздоровлено 1 524 ребенка).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17,2 млн. рублей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организацию подвоза детей к местам учебы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и обратно.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 marL="50548" marR="505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http://ecogreens.gr/wp-content/uploads/2018/12/edu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710" y="4877805"/>
            <a:ext cx="1527747" cy="10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7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0" y="357166"/>
            <a:ext cx="8686800" cy="6524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Расходы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85720" y="683407"/>
          <a:ext cx="8554107" cy="564425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554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Наименование муниципальной </a:t>
                      </a:r>
                      <a:r>
                        <a:rPr lang="ru-RU" sz="1400" dirty="0" smtClean="0">
                          <a:latin typeface="Segoe Print" pitchFamily="2" charset="0"/>
                          <a:cs typeface="Times New Roman" pitchFamily="18" charset="0"/>
                        </a:rPr>
                        <a:t>программы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382"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Segoe Print" pitchFamily="2" charset="0"/>
                          <a:cs typeface="Times New Roman" pitchFamily="18" charset="0"/>
                        </a:rPr>
                        <a:t>Муниципальная программа «Развитие физической культуры и спорта в муниципальном образовании </a:t>
                      </a:r>
                      <a:r>
                        <a:rPr lang="ru-RU" sz="1400" b="1" kern="1200" dirty="0" err="1" smtClean="0">
                          <a:latin typeface="Segoe Print" pitchFamily="2" charset="0"/>
                          <a:cs typeface="Times New Roman" pitchFamily="18" charset="0"/>
                        </a:rPr>
                        <a:t>Усть-Лабинский</a:t>
                      </a:r>
                      <a:r>
                        <a:rPr lang="ru-RU" sz="1400" b="1" kern="1200" dirty="0" smtClean="0">
                          <a:latin typeface="Segoe Print" pitchFamily="2" charset="0"/>
                          <a:cs typeface="Times New Roman" pitchFamily="18" charset="0"/>
                        </a:rPr>
                        <a:t> район» </a:t>
                      </a:r>
                    </a:p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latin typeface="Segoe Print" pitchFamily="2" charset="0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76,9 млн. рублей - общий объем расходов по программе</a:t>
                      </a:r>
                      <a:endParaRPr lang="ru-RU" sz="11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Основные направления расходов в 2022 году:</a:t>
                      </a:r>
                      <a:endParaRPr lang="ru-RU" sz="11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1,9 млн. рублей -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популяризация физической культуры и массового спорта путем создания условий по привлечению населения к участию в районных, краевых и российских мероприятиях (проведено 636 мероприятий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различного уровня и 9 спартакиад)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endParaRPr lang="ru-RU" sz="11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66,4 млн. рублей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функционирование учреждений, подведомственных отделу по физической культуре и спорту администрации муниципального образования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Усть-Лабинский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район и улучшения качества оказания муниципальных услуг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(230 спортсменов заняли призовые места на спортивных мероприятиях краевого и российского уровня)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; </a:t>
                      </a:r>
                      <a:endParaRPr lang="ru-RU" sz="11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1,4 млн. рублей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проведение углубленных медицинских осмотров воспитанников спортивных школ;</a:t>
                      </a:r>
                      <a:endParaRPr lang="ru-RU" sz="1400" i="1" dirty="0" smtClean="0">
                        <a:solidFill>
                          <a:srgbClr val="000000"/>
                        </a:solidFill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 млн. рублей 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автобуса МБУ «СШ «Кубань».</a:t>
                      </a:r>
                      <a:endParaRPr lang="ru-RU" sz="11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 marL="50548" marR="50548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4907"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latin typeface="Segoe Print" pitchFamily="2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548" marR="5054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6" name="Picture 4" descr="https://phonoteka.org/uploads/posts/2022-01/1643162357_76-phonoteka-org-p-fon-dlya-sportivnikh-sorevnovanii-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84" y="4309239"/>
            <a:ext cx="2140589" cy="193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2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5517" y="364660"/>
            <a:ext cx="79634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Segoe Print" panose="02000600000000000000" pitchFamily="2" charset="0"/>
              </a:rPr>
              <a:t>Уважаемые жители </a:t>
            </a:r>
            <a:r>
              <a:rPr lang="ru-RU" sz="1600" dirty="0" err="1" smtClean="0">
                <a:latin typeface="Segoe Print" panose="02000600000000000000" pitchFamily="2" charset="0"/>
              </a:rPr>
              <a:t>Усть-Лабинского</a:t>
            </a:r>
            <a:r>
              <a:rPr lang="ru-RU" sz="1600" dirty="0" smtClean="0">
                <a:latin typeface="Segoe Print" panose="02000600000000000000" pitchFamily="2" charset="0"/>
              </a:rPr>
              <a:t> района</a:t>
            </a:r>
          </a:p>
          <a:p>
            <a:endParaRPr lang="ru-RU" sz="1600" dirty="0" smtClean="0">
              <a:latin typeface="Segoe Print" panose="02000600000000000000" pitchFamily="2" charset="0"/>
            </a:endParaRPr>
          </a:p>
          <a:p>
            <a:pPr algn="just"/>
            <a:r>
              <a:rPr lang="ru-RU" sz="1600" dirty="0" smtClean="0">
                <a:latin typeface="Segoe Print" panose="02000600000000000000" pitchFamily="2" charset="0"/>
              </a:rPr>
              <a:t>	Вашему </a:t>
            </a:r>
            <a:r>
              <a:rPr lang="ru-RU" sz="1600" dirty="0">
                <a:latin typeface="Segoe Print" panose="02000600000000000000" pitchFamily="2" charset="0"/>
              </a:rPr>
              <a:t>вниманию </a:t>
            </a:r>
            <a:r>
              <a:rPr lang="ru-RU" sz="1600" dirty="0" smtClean="0">
                <a:latin typeface="Segoe Print" panose="02000600000000000000" pitchFamily="2" charset="0"/>
              </a:rPr>
              <a:t>предлагается </a:t>
            </a:r>
            <a:r>
              <a:rPr lang="ru-RU" sz="1600" dirty="0">
                <a:latin typeface="Segoe Print" panose="02000600000000000000" pitchFamily="2" charset="0"/>
              </a:rPr>
              <a:t>информационный материал по отчету об исполнении бюджета </a:t>
            </a:r>
            <a:r>
              <a:rPr lang="ru-RU" sz="1600" dirty="0" smtClean="0">
                <a:latin typeface="Segoe Print" panose="02000600000000000000" pitchFamily="2" charset="0"/>
              </a:rPr>
              <a:t>муниципального образования </a:t>
            </a:r>
            <a:r>
              <a:rPr lang="ru-RU" sz="1600" dirty="0" err="1" smtClean="0">
                <a:latin typeface="Segoe Print" panose="02000600000000000000" pitchFamily="2" charset="0"/>
              </a:rPr>
              <a:t>Усть-Лабинский</a:t>
            </a:r>
            <a:r>
              <a:rPr lang="ru-RU" sz="1600" dirty="0" smtClean="0">
                <a:latin typeface="Segoe Print" panose="02000600000000000000" pitchFamily="2" charset="0"/>
              </a:rPr>
              <a:t> район </a:t>
            </a:r>
            <a:r>
              <a:rPr lang="ru-RU" sz="1600" dirty="0">
                <a:latin typeface="Segoe Print" panose="02000600000000000000" pitchFamily="2" charset="0"/>
              </a:rPr>
              <a:t>за </a:t>
            </a:r>
            <a:r>
              <a:rPr lang="ru-RU" sz="1600" dirty="0" smtClean="0">
                <a:latin typeface="Segoe Print" panose="02000600000000000000" pitchFamily="2" charset="0"/>
              </a:rPr>
              <a:t>2022 </a:t>
            </a:r>
            <a:r>
              <a:rPr lang="ru-RU" sz="1600" dirty="0">
                <a:latin typeface="Segoe Print" panose="02000600000000000000" pitchFamily="2" charset="0"/>
              </a:rPr>
              <a:t>год в формате – «Бюджет для граждан</a:t>
            </a:r>
            <a:r>
              <a:rPr lang="ru-RU" sz="1600" dirty="0" smtClean="0">
                <a:latin typeface="Segoe Print" panose="02000600000000000000" pitchFamily="2" charset="0"/>
              </a:rPr>
              <a:t>». </a:t>
            </a:r>
          </a:p>
          <a:p>
            <a:pPr algn="just"/>
            <a:r>
              <a:rPr lang="ru-RU" sz="1600" dirty="0">
                <a:latin typeface="Segoe Print" panose="02000600000000000000" pitchFamily="2" charset="0"/>
              </a:rPr>
              <a:t>	</a:t>
            </a:r>
            <a:r>
              <a:rPr lang="ru-RU" sz="1600" dirty="0" smtClean="0">
                <a:latin typeface="Segoe Print" panose="02000600000000000000" pitchFamily="2" charset="0"/>
              </a:rPr>
              <a:t>Данный материал предназначен </a:t>
            </a:r>
            <a:r>
              <a:rPr lang="ru-RU" sz="1600" dirty="0">
                <a:latin typeface="Segoe Print" panose="02000600000000000000" pitchFamily="2" charset="0"/>
              </a:rPr>
              <a:t>для различных категорий населения </a:t>
            </a:r>
            <a:r>
              <a:rPr lang="ru-RU" sz="1600" dirty="0" smtClean="0">
                <a:latin typeface="Segoe Print" panose="02000600000000000000" pitchFamily="2" charset="0"/>
              </a:rPr>
              <a:t>района, не </a:t>
            </a:r>
            <a:r>
              <a:rPr lang="ru-RU" sz="1600" dirty="0">
                <a:latin typeface="Segoe Print" panose="02000600000000000000" pitchFamily="2" charset="0"/>
              </a:rPr>
              <a:t>обладающих специальными знаниями в сфере бюджетного законодательства. </a:t>
            </a:r>
            <a:endParaRPr lang="ru-RU" sz="1600" dirty="0" smtClean="0">
              <a:latin typeface="Segoe Print" panose="02000600000000000000" pitchFamily="2" charset="0"/>
            </a:endParaRPr>
          </a:p>
          <a:p>
            <a:pPr algn="just"/>
            <a:r>
              <a:rPr lang="ru-RU" sz="1600" dirty="0">
                <a:latin typeface="Segoe Print" panose="02000600000000000000" pitchFamily="2" charset="0"/>
              </a:rPr>
              <a:t>	</a:t>
            </a:r>
            <a:r>
              <a:rPr lang="ru-RU" sz="1600" dirty="0" smtClean="0">
                <a:latin typeface="Segoe Print" panose="02000600000000000000" pitchFamily="2" charset="0"/>
              </a:rPr>
              <a:t>Здесь </a:t>
            </a:r>
            <a:r>
              <a:rPr lang="ru-RU" sz="1600" dirty="0">
                <a:latin typeface="Segoe Print" panose="02000600000000000000" pitchFamily="2" charset="0"/>
              </a:rPr>
              <a:t>наглядно представлены объемы доходов и расходов бюджета </a:t>
            </a:r>
            <a:r>
              <a:rPr lang="ru-RU" sz="1600" dirty="0" smtClean="0">
                <a:latin typeface="Segoe Print" panose="02000600000000000000" pitchFamily="2" charset="0"/>
              </a:rPr>
              <a:t>за </a:t>
            </a:r>
            <a:r>
              <a:rPr lang="ru-RU" sz="1600" dirty="0" smtClean="0">
                <a:latin typeface="Segoe Print" panose="02000600000000000000" pitchFamily="2" charset="0"/>
              </a:rPr>
              <a:t>2022 </a:t>
            </a:r>
            <a:r>
              <a:rPr lang="ru-RU" sz="1600" dirty="0">
                <a:latin typeface="Segoe Print" panose="02000600000000000000" pitchFamily="2" charset="0"/>
              </a:rPr>
              <a:t>год, их динамика поступлений в сравнении с предыдущими годами, основные направления расходования средств бюджета в отчетном году на финансирование мероприятий в сфере образования, культуры, молодежной и социальной политики, жилищно-коммунального хозяйства и других </a:t>
            </a:r>
            <a:r>
              <a:rPr lang="ru-RU" sz="1600" dirty="0" smtClean="0">
                <a:latin typeface="Segoe Print" panose="02000600000000000000" pitchFamily="2" charset="0"/>
              </a:rPr>
              <a:t>сферах.</a:t>
            </a:r>
          </a:p>
          <a:p>
            <a:pPr algn="just"/>
            <a:r>
              <a:rPr lang="ru-RU" sz="1600" dirty="0" smtClean="0">
                <a:latin typeface="Segoe Print" panose="02000600000000000000" pitchFamily="2" charset="0"/>
              </a:rPr>
              <a:t> 	Надеемся, </a:t>
            </a:r>
            <a:r>
              <a:rPr lang="ru-RU" sz="1600" dirty="0">
                <a:latin typeface="Segoe Print" panose="02000600000000000000" pitchFamily="2" charset="0"/>
              </a:rPr>
              <a:t>что знакомство с результатами и особенностями муниципальных финансов за </a:t>
            </a:r>
            <a:r>
              <a:rPr lang="ru-RU" sz="1600" dirty="0" smtClean="0">
                <a:latin typeface="Segoe Print" panose="02000600000000000000" pitchFamily="2" charset="0"/>
              </a:rPr>
              <a:t>2022 </a:t>
            </a:r>
            <a:r>
              <a:rPr lang="ru-RU" sz="1600" dirty="0">
                <a:latin typeface="Segoe Print" panose="02000600000000000000" pitchFamily="2" charset="0"/>
              </a:rPr>
              <a:t>год будет для вас не только интересным, но и полезным, что даст вам в дальнейшем возможность в обсуждении </a:t>
            </a:r>
            <a:r>
              <a:rPr lang="ru-RU" sz="1600" dirty="0" smtClean="0">
                <a:latin typeface="Segoe Print" panose="02000600000000000000" pitchFamily="2" charset="0"/>
              </a:rPr>
              <a:t>вопросов </a:t>
            </a:r>
            <a:r>
              <a:rPr lang="ru-RU" sz="1600" dirty="0">
                <a:latin typeface="Segoe Print" panose="02000600000000000000" pitchFamily="2" charset="0"/>
              </a:rPr>
              <a:t>и принятии решений, связанных с жизнедеятельностью муниципального образования </a:t>
            </a:r>
            <a:r>
              <a:rPr lang="ru-RU" sz="1600" dirty="0" err="1">
                <a:latin typeface="Segoe Print" panose="02000600000000000000" pitchFamily="2" charset="0"/>
              </a:rPr>
              <a:t>Усть-Лабинский</a:t>
            </a:r>
            <a:r>
              <a:rPr lang="ru-RU" sz="1600" dirty="0">
                <a:latin typeface="Segoe Print" panose="02000600000000000000" pitchFamily="2" charset="0"/>
              </a:rPr>
              <a:t> район </a:t>
            </a:r>
            <a:r>
              <a:rPr lang="ru-RU" sz="1600" dirty="0" smtClean="0">
                <a:latin typeface="Segoe Print" panose="02000600000000000000" pitchFamily="2" charset="0"/>
              </a:rPr>
              <a:t>.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13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439547"/>
              </p:ext>
            </p:extLst>
          </p:nvPr>
        </p:nvGraphicFramePr>
        <p:xfrm>
          <a:off x="166523" y="683407"/>
          <a:ext cx="8630635" cy="593760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630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Наименование муниципальной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Segoe Print" pitchFamily="2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400" b="1" dirty="0" smtClean="0">
                          <a:latin typeface="Segoe Print" pitchFamily="2" charset="0"/>
                          <a:cs typeface="Times New Roman" pitchFamily="18" charset="0"/>
                        </a:rPr>
                        <a:t> «Развитие </a:t>
                      </a:r>
                      <a:r>
                        <a:rPr lang="ru-RU" sz="1400" b="1" dirty="0">
                          <a:latin typeface="Segoe Print" pitchFamily="2" charset="0"/>
                          <a:cs typeface="Times New Roman" pitchFamily="18" charset="0"/>
                        </a:rPr>
                        <a:t>культуры </a:t>
                      </a:r>
                      <a:r>
                        <a:rPr lang="ru-RU" sz="1400" b="1" dirty="0" err="1" smtClean="0">
                          <a:latin typeface="Segoe Print" pitchFamily="2" charset="0"/>
                          <a:cs typeface="Times New Roman" pitchFamily="18" charset="0"/>
                        </a:rPr>
                        <a:t>Усть-Лабинского</a:t>
                      </a:r>
                      <a:r>
                        <a:rPr lang="ru-RU" sz="1400" b="1" dirty="0" smtClean="0">
                          <a:latin typeface="Segoe Print" pitchFamily="2" charset="0"/>
                          <a:cs typeface="Times New Roman" pitchFamily="18" charset="0"/>
                        </a:rPr>
                        <a:t> района»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Segoe Print" pitchFamily="2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 по программе 146,5 млн. рублей.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расходов в 2022 году: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1,4 млн. рублей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проведение мероприятий, направленных на развитие культуры,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- проведено 22 культурно-массовых мероприятия;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 12,3 млн. рублей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	формирование, учет, изучение, сохранение музейных предметов и коллекций, создание экспозиций (выставок) музеев, развитие и пропаганда лучших образцов народного творчества, создание условий для организации досуга населения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– 16,6 тыс. человек посетило музейное учреждение;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38,4 млн. рублей 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организация библиотечного обслуживания населения, комплектования и обеспечения сохранности библиотечных фондов –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cs typeface="Arial" panose="020B0604020202020204" pitchFamily="34" charset="0"/>
                        </a:rPr>
                        <a:t>количество посещений библиотек составило 265,8 тысяч человек;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56,9 млн. рублей реализация дополнительных общеобразовательных предпрофессиональных программ, общеразвивающих программ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 детские музыкальные школы и школы искусств посещали 1 200 учащихся;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9,7 млн. рублей 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обеспечение деятельности в сфере ведения бухгалтерского, налогового, статистического учета юридических лиц.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8,9 млн. рублей – приобретение музыкальных инструментов,</a:t>
                      </a:r>
                      <a:r>
                        <a:rPr lang="ru-RU" sz="1400" b="1" i="1" baseline="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оборудования, учебных материалов для МБУ ДШИ ст. Воронежской и МБУ ДО ДМШ 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г. Усть-Лабинска в рамках регионального проекта «Культурная среда».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 marL="50548" marR="5054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200" b="0" i="0" dirty="0" smtClean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57166"/>
            <a:ext cx="8686800" cy="6524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Расходы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57007"/>
              </p:ext>
            </p:extLst>
          </p:nvPr>
        </p:nvGraphicFramePr>
        <p:xfrm>
          <a:off x="285720" y="534199"/>
          <a:ext cx="8654478" cy="42956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654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9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Наименование муниципальной </a:t>
                      </a:r>
                      <a:r>
                        <a:rPr lang="ru-RU" sz="1400" dirty="0" smtClean="0">
                          <a:latin typeface="Segoe Print" pitchFamily="2" charset="0"/>
                          <a:cs typeface="Times New Roman" pitchFamily="18" charset="0"/>
                        </a:rPr>
                        <a:t>программы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3099">
                <a:tc>
                  <a:txBody>
                    <a:bodyPr/>
                    <a:lstStyle/>
                    <a:p>
                      <a:pPr marL="0" marR="0" indent="0" algn="ctr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Segoe Print" pitchFamily="2" charset="0"/>
                          <a:cs typeface="Times New Roman" pitchFamily="18" charset="0"/>
                        </a:rPr>
                        <a:t>Муниципальная программа  «Развитие топливно-энергетического комплекса и жилищно-коммунального хозяйства</a:t>
                      </a:r>
                      <a:r>
                        <a:rPr lang="ru-RU" sz="1400" b="1" kern="1200" baseline="0" dirty="0" smtClean="0">
                          <a:latin typeface="Segoe Print" pitchFamily="2" charset="0"/>
                          <a:cs typeface="Times New Roman" pitchFamily="18" charset="0"/>
                        </a:rPr>
                        <a:t> муниципального образования </a:t>
                      </a:r>
                      <a:r>
                        <a:rPr lang="ru-RU" sz="1400" b="1" kern="1200" baseline="0" dirty="0" err="1" smtClean="0">
                          <a:latin typeface="Segoe Print" pitchFamily="2" charset="0"/>
                          <a:cs typeface="Times New Roman" pitchFamily="18" charset="0"/>
                        </a:rPr>
                        <a:t>Усть-Лабинский</a:t>
                      </a:r>
                      <a:r>
                        <a:rPr lang="ru-RU" sz="1400" b="1" kern="1200" baseline="0" dirty="0" smtClean="0">
                          <a:latin typeface="Segoe Print" pitchFamily="2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latin typeface="Segoe Print" pitchFamily="2" charset="0"/>
                          <a:cs typeface="Times New Roman" pitchFamily="18" charset="0"/>
                        </a:rPr>
                        <a:t>район»</a:t>
                      </a:r>
                    </a:p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62,0 млн. рублей. </a:t>
                      </a:r>
                      <a:endParaRPr lang="ru-RU" sz="140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4958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направления расходов в 2022 году:</a:t>
                      </a:r>
                    </a:p>
                    <a:p>
                      <a:pPr marL="0" marR="0" indent="0" algn="just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39,5 млн. рублей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объекта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«Распределительный газопровод высокого давления от х. Саратовского до х. Калининского Братского сельского поселения»;</a:t>
                      </a:r>
                      <a:endParaRPr lang="ru-RU" sz="1400" b="0" dirty="0" smtClean="0">
                        <a:solidFill>
                          <a:srgbClr val="000000"/>
                        </a:solidFill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 млн. рублей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объекта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«Газопровод высокого давления МБУ ЦДО «Тополек», х. Кубанский, х. Заречный, х. Огонек Некрасовского сельского поселения»;</a:t>
                      </a:r>
                      <a:endParaRPr lang="ru-RU" sz="1400" b="0" dirty="0" smtClean="0">
                        <a:solidFill>
                          <a:srgbClr val="000000"/>
                        </a:solidFill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 млн. рублей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объекта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«Распределительные газопроводы высокого давления от ул. Красной, ул. Центральной, ул. Южной, ШРП №№1,2,3 распределительные газопроводы низкого давления от ШРП №№1,2,3 по ул. Центральной, ул. Южной, ул. Красной, ул. Степной, ул. Кольцевой в х. Свободном Железного сельского поселения»;</a:t>
                      </a:r>
                      <a:endParaRPr lang="ru-RU" sz="1400" b="0" dirty="0" smtClean="0">
                        <a:solidFill>
                          <a:srgbClr val="000000"/>
                        </a:solidFill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Segoe Print" pitchFamily="2" charset="0"/>
                          <a:cs typeface="Times New Roman" pitchFamily="18" charset="0"/>
                        </a:rPr>
                        <a:t>4,8 млн. рублей </a:t>
                      </a:r>
                      <a:r>
                        <a:rPr lang="ru-RU" sz="1400" b="0" kern="1200" dirty="0" smtClean="0">
                          <a:latin typeface="Segoe Print" pitchFamily="2" charset="0"/>
                          <a:cs typeface="Times New Roman" pitchFamily="18" charset="0"/>
                        </a:rPr>
                        <a:t>проектирование подводящего газопровода высокого давления и получение государственной экспертизы по объекту «Межпоселковый газопровод</a:t>
                      </a:r>
                      <a:r>
                        <a:rPr lang="ru-RU" sz="1400" b="0" kern="1200" baseline="0" dirty="0" smtClean="0">
                          <a:latin typeface="Segoe Print" pitchFamily="2" charset="0"/>
                          <a:cs typeface="Times New Roman" pitchFamily="18" charset="0"/>
                        </a:rPr>
                        <a:t> высокого давления от х. Александровского до х. Красного и х. </a:t>
                      </a:r>
                      <a:r>
                        <a:rPr lang="ru-RU" sz="1400" b="0" kern="1200" baseline="0" dirty="0" err="1" smtClean="0">
                          <a:latin typeface="Segoe Print" pitchFamily="2" charset="0"/>
                          <a:cs typeface="Times New Roman" pitchFamily="18" charset="0"/>
                        </a:rPr>
                        <a:t>Неелинского</a:t>
                      </a:r>
                      <a:r>
                        <a:rPr lang="ru-RU" sz="1400" b="0" kern="1200" baseline="0" dirty="0" smtClean="0">
                          <a:latin typeface="Segoe Print" pitchFamily="2" charset="0"/>
                          <a:cs typeface="Times New Roman" pitchFamily="18" charset="0"/>
                        </a:rPr>
                        <a:t>»;</a:t>
                      </a:r>
                    </a:p>
                    <a:p>
                      <a:pPr marL="0" marR="0" indent="0" algn="just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latin typeface="Segoe Print" pitchFamily="2" charset="0"/>
                          <a:cs typeface="Times New Roman" pitchFamily="18" charset="0"/>
                        </a:rPr>
                        <a:t>4,7 млн. рублей </a:t>
                      </a:r>
                      <a:r>
                        <a:rPr lang="ru-RU" sz="1400" b="0" kern="1200" baseline="0" dirty="0" smtClean="0">
                          <a:latin typeface="Segoe Print" pitchFamily="2" charset="0"/>
                          <a:cs typeface="Times New Roman" pitchFamily="18" charset="0"/>
                        </a:rPr>
                        <a:t>капитальный ремонт 2-х артезианских скважин.</a:t>
                      </a:r>
                      <a:endParaRPr lang="ru-RU" sz="1400" b="0" kern="1200" dirty="0" smtClean="0">
                        <a:latin typeface="Segoe Print" pitchFamily="2" charset="0"/>
                        <a:cs typeface="Times New Roman" pitchFamily="18" charset="0"/>
                      </a:endParaRPr>
                    </a:p>
                  </a:txBody>
                  <a:tcPr marL="50548" marR="50548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20" y="167800"/>
            <a:ext cx="8686800" cy="6524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Расходы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1026" name="Picture 2" descr="https://proprikol.ru/wp-content/uploads/2020/07/kartinki-zhkh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66" y="4442840"/>
            <a:ext cx="1793954" cy="14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4807"/>
              </p:ext>
            </p:extLst>
          </p:nvPr>
        </p:nvGraphicFramePr>
        <p:xfrm>
          <a:off x="151971" y="637462"/>
          <a:ext cx="8709000" cy="526006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870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  <a:ea typeface="+mn-ea"/>
                          <a:cs typeface="Times New Roman" pitchFamily="18" charset="0"/>
                        </a:rPr>
                        <a:t>Отдельные значимые мероприятия, реализованные в рамках муниципальных программ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548" marR="5054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7408">
                <a:tc>
                  <a:txBody>
                    <a:bodyPr/>
                    <a:lstStyle/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13,4 млн. рублей </a:t>
                      </a:r>
                      <a:r>
                        <a:rPr lang="ru-RU" sz="1350" b="1" i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субсидий гражданам, ведущим личное подсобное хозяйство, крестьянским (фермерским) хозяйствам, индивидуальным предпринимателям, осуществляющим деятельность в области сельскохозяйственного производства, - </a:t>
                      </a: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оказана поддержка 204 личным подсобным хозяйствам, 12 индивидуальным предпринимателям, главам КФХ, 23 </a:t>
                      </a:r>
                      <a:r>
                        <a:rPr lang="ru-RU" sz="1350" dirty="0" err="1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самозанятым</a:t>
                      </a:r>
                      <a:r>
                        <a:rPr lang="ru-RU" sz="1350" baseline="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гражданам</a:t>
                      </a: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35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 млн. рублей - </a:t>
                      </a:r>
                      <a:r>
                        <a:rPr lang="ru-RU" sz="1350" b="1" i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мер социальной поддержки на приобретение (строительство) жилья молодым семьям</a:t>
                      </a: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три молодые семьи получили социальную выплату на приобретение (строительство) жилья;</a:t>
                      </a:r>
                      <a:endParaRPr lang="ru-RU" sz="135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107,8 млн. рублей</a:t>
                      </a: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приобретение жилых помещений для детей сирот и детей, оставшихся без попечения родителей (приобретено 40 жилых помещений);</a:t>
                      </a:r>
                      <a:endParaRPr lang="ru-RU" sz="135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 млн. рублей</a:t>
                      </a: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оказана финансовая поддержка 4-м социально ориентированным некоммерческим организациям;</a:t>
                      </a:r>
                      <a:endParaRPr lang="ru-RU" sz="1350" dirty="0" smtClean="0">
                        <a:latin typeface="Segoe Print" panose="020006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44,3 млн. рублей</a:t>
                      </a:r>
                      <a:r>
                        <a:rPr lang="ru-RU" sz="1350" dirty="0" smtClean="0">
                          <a:solidFill>
                            <a:srgbClr val="000000"/>
                          </a:solidFill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создание «умной» спортивной площадки в ст. Ладожской</a:t>
                      </a:r>
                      <a:r>
                        <a:rPr lang="ru-RU" sz="1350" dirty="0" smtClean="0"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136,0 млн. рублей – </a:t>
                      </a:r>
                      <a:r>
                        <a:rPr lang="ru-RU" sz="1350" b="0" dirty="0" smtClean="0"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r>
                        <a:rPr lang="ru-RU" sz="1350" b="1" dirty="0" smtClean="0"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50" b="0" dirty="0" smtClean="0"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 «Детский сад на 250 мест в ст. Ладожской, </a:t>
                      </a: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Segoe Print" panose="02000600000000000000" pitchFamily="2" charset="0"/>
                          <a:ea typeface="+mn-ea"/>
                          <a:cs typeface="+mn-cs"/>
                        </a:rPr>
                        <a:t>ул. Красная, 98 «В»</a:t>
                      </a:r>
                      <a:r>
                        <a:rPr lang="ru-RU" sz="1350" b="0" dirty="0" smtClean="0"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48,5 млн. рублей</a:t>
                      </a:r>
                      <a:r>
                        <a:rPr lang="ru-RU" sz="1350" dirty="0" smtClean="0"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выплаты ежемесячных денежных средств на содержание 315 детей-сирот и детей, оставшихся без попечения родителей, находящихся под опекой (попечительством), включая предварительную опеку (попечительство), переданных на воспитание в приемную семью;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dirty="0" smtClean="0"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44,9 млн. рублей</a:t>
                      </a:r>
                      <a:r>
                        <a:rPr lang="ru-RU" sz="1350" dirty="0" smtClean="0">
                          <a:latin typeface="Segoe Print" panose="020006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выплаты ежемесячного вознаграждения, причитающегося 76 приемным родителям за оказание услуг по воспитанию приемных детей.</a:t>
                      </a:r>
                      <a:endParaRPr lang="ru-RU" sz="1350" kern="1200" dirty="0" smtClean="0">
                        <a:solidFill>
                          <a:schemeClr val="dk1"/>
                        </a:solidFill>
                        <a:latin typeface="Segoe Print" pitchFamily="2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548" marR="50548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74620" y="157470"/>
            <a:ext cx="8686800" cy="6524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Расходы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85852" y="571480"/>
            <a:ext cx="6215106" cy="581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Муниципальный долг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095351" y="1109647"/>
            <a:ext cx="6858048" cy="1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cs typeface="Times New Roman" pitchFamily="18" charset="0"/>
              </a:rPr>
              <a:t>Муниципальный долг как совокупность долговых обязательств муниципального образования полностью и без условий, как закреплено в ст. 100 БК РФ, обеспечивается всем муниципальным имуществом, составляющим муниципальную казну.</a:t>
            </a:r>
          </a:p>
          <a:p>
            <a:pPr indent="446088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bud\Documents\ИНСТАГРАММ\картинки\!_restruk_ssu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35" y="2757484"/>
            <a:ext cx="2025451" cy="142876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9" name="Picture 2" descr="C:\Users\bud\Documents\ИНСТАГРАММ\картинки\shutterstock_103236077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3971" y="2628895"/>
            <a:ext cx="2635734" cy="17358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85707" y="4391033"/>
            <a:ext cx="8643998" cy="178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/>
          <a:p>
            <a:pPr lvl="0"/>
            <a:r>
              <a:rPr lang="ru-RU" sz="100" dirty="0" smtClean="0">
                <a:latin typeface="Monotype Corsiva" pitchFamily="66" charset="0"/>
              </a:rPr>
              <a:t>1</a:t>
            </a:r>
          </a:p>
          <a:p>
            <a:pPr lvl="1"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Муниципальный долг на 01.01.2023 года– 0,0 млн. рублей.</a:t>
            </a:r>
          </a:p>
          <a:p>
            <a:pPr lvl="0"/>
            <a:r>
              <a:rPr lang="ru-RU" sz="100" dirty="0" smtClean="0">
                <a:latin typeface="Monotype Corsiva" pitchFamily="66" charset="0"/>
              </a:rPr>
              <a:t>1</a:t>
            </a:r>
          </a:p>
          <a:p>
            <a:pPr lvl="1"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Расходы на обслуживание долговых обязательств бюджета муниципального образования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Усть-Лабинский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район в 2022 году не осуществлялись, так как заемные средства в отчетном периоде не привлекались.</a:t>
            </a:r>
          </a:p>
          <a:p>
            <a:pPr indent="446088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s://avatars.mds.yandex.net/get-zen_doc/1639101/pub_5e70844684227f55c7e06e20_5e70845d1a806a56ab9ab5ab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8565" y="2667000"/>
            <a:ext cx="2430236" cy="1578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1257" y="209006"/>
            <a:ext cx="8299269" cy="800623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Предоставление и реструктуризация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бюджетных </a:t>
            </a:r>
            <a:r>
              <a:rPr lang="ru-RU" sz="3200" b="1" dirty="0" smtClean="0">
                <a:solidFill>
                  <a:srgbClr val="800080"/>
                </a:solidFill>
                <a:latin typeface="Segoe Print" pitchFamily="2" charset="0"/>
                <a:ea typeface="+mj-ea"/>
                <a:cs typeface="+mj-cs"/>
              </a:rPr>
              <a:t>кредитов бюджетам поселений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01486" y="1040674"/>
            <a:ext cx="2290354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Segoe Print" panose="02000600000000000000" pitchFamily="2" charset="0"/>
              </a:rPr>
              <a:t>Предоставление бюджетных кредитов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90756" y="1040674"/>
            <a:ext cx="2695302" cy="966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Segoe Print" panose="02000600000000000000" pitchFamily="2" charset="0"/>
              </a:rPr>
              <a:t>Реструктуризация бюджетных кредитов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158240" y="2159726"/>
            <a:ext cx="679269" cy="75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355670" y="2159725"/>
            <a:ext cx="492033" cy="75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856514" y="2159725"/>
            <a:ext cx="679269" cy="75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517677" y="2159724"/>
            <a:ext cx="502917" cy="75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74470" y="3021874"/>
            <a:ext cx="1772194" cy="1158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Segoe Print" panose="02000600000000000000" pitchFamily="2" charset="0"/>
              </a:rPr>
              <a:t>2021 год</a:t>
            </a:r>
          </a:p>
          <a:p>
            <a:pPr algn="ctr"/>
            <a:r>
              <a:rPr lang="ru-RU" sz="1600" dirty="0" smtClean="0">
                <a:latin typeface="Segoe Print" panose="02000600000000000000" pitchFamily="2" charset="0"/>
              </a:rPr>
              <a:t>10,6 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86000" y="3021874"/>
            <a:ext cx="1815737" cy="1158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Print" panose="02000600000000000000" pitchFamily="2" charset="0"/>
              </a:rPr>
              <a:t>2022 </a:t>
            </a:r>
            <a:r>
              <a:rPr lang="ru-RU" sz="1600" dirty="0" smtClean="0">
                <a:latin typeface="Segoe Print" panose="02000600000000000000" pitchFamily="2" charset="0"/>
              </a:rPr>
              <a:t>год</a:t>
            </a:r>
          </a:p>
          <a:p>
            <a:pPr algn="ctr"/>
            <a:r>
              <a:rPr lang="ru-RU" dirty="0" smtClean="0">
                <a:latin typeface="Segoe Print" panose="02000600000000000000" pitchFamily="2" charset="0"/>
              </a:rPr>
              <a:t>35,1 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81007" y="3021874"/>
            <a:ext cx="1887582" cy="1158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Print" panose="02000600000000000000" pitchFamily="2" charset="0"/>
              </a:rPr>
              <a:t>2021 год</a:t>
            </a:r>
          </a:p>
          <a:p>
            <a:pPr algn="ctr"/>
            <a:r>
              <a:rPr lang="ru-RU" dirty="0" smtClean="0">
                <a:latin typeface="Segoe Print" panose="02000600000000000000" pitchFamily="2" charset="0"/>
              </a:rPr>
              <a:t>2,8  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958149" y="3021874"/>
            <a:ext cx="1874519" cy="1158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Print" panose="02000600000000000000" pitchFamily="2" charset="0"/>
              </a:rPr>
              <a:t>2022 год</a:t>
            </a:r>
          </a:p>
          <a:p>
            <a:pPr algn="ctr"/>
            <a:r>
              <a:rPr lang="ru-RU" dirty="0" smtClean="0">
                <a:latin typeface="Segoe Print" panose="02000600000000000000" pitchFamily="2" charset="0"/>
              </a:rPr>
              <a:t>10,1</a:t>
            </a:r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5017" y="1162028"/>
            <a:ext cx="1463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egoe Print" panose="02000600000000000000" pitchFamily="2" charset="0"/>
              </a:rPr>
              <a:t>м</a:t>
            </a:r>
            <a:r>
              <a:rPr lang="ru-RU" sz="1600" dirty="0" smtClean="0">
                <a:latin typeface="Segoe Print" panose="02000600000000000000" pitchFamily="2" charset="0"/>
              </a:rPr>
              <a:t>лн. рублей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503" y="1098185"/>
            <a:ext cx="54706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6630" indent="-2066630" algn="ctr"/>
            <a:r>
              <a:rPr lang="ru-RU" sz="1600" b="1" dirty="0">
                <a:latin typeface="Segoe Print" panose="02000600000000000000" pitchFamily="2" charset="0"/>
              </a:rPr>
              <a:t>Финансовый отдел </a:t>
            </a:r>
          </a:p>
          <a:p>
            <a:pPr marL="2066630" indent="-2066630" algn="ctr"/>
            <a:r>
              <a:rPr lang="ru-RU" sz="1600" b="1" dirty="0">
                <a:latin typeface="Segoe Print" panose="02000600000000000000" pitchFamily="2" charset="0"/>
              </a:rPr>
              <a:t>администрации </a:t>
            </a:r>
            <a:r>
              <a:rPr lang="ru-RU" sz="1600" b="1" dirty="0" smtClean="0">
                <a:latin typeface="Segoe Print" panose="02000600000000000000" pitchFamily="2" charset="0"/>
              </a:rPr>
              <a:t>муниципального образования</a:t>
            </a:r>
            <a:endParaRPr lang="ru-RU" sz="1600" b="1" dirty="0">
              <a:latin typeface="Segoe Print" panose="02000600000000000000" pitchFamily="2" charset="0"/>
            </a:endParaRPr>
          </a:p>
          <a:p>
            <a:pPr marL="2066630" indent="-2066630" algn="ctr"/>
            <a:r>
              <a:rPr lang="ru-RU" sz="1600" b="1" dirty="0" err="1">
                <a:latin typeface="Segoe Print" panose="02000600000000000000" pitchFamily="2" charset="0"/>
              </a:rPr>
              <a:t>Усть-Лабинский</a:t>
            </a:r>
            <a:r>
              <a:rPr lang="ru-RU" sz="1600" b="1" dirty="0">
                <a:latin typeface="Segoe Print" panose="02000600000000000000" pitchFamily="2" charset="0"/>
              </a:rPr>
              <a:t> район</a:t>
            </a:r>
          </a:p>
          <a:p>
            <a:pPr marL="2066630" indent="-2066630" algn="ctr"/>
            <a:endParaRPr lang="ru-RU" sz="1600" b="1" dirty="0">
              <a:latin typeface="Segoe Print" panose="02000600000000000000" pitchFamily="2" charset="0"/>
            </a:endParaRPr>
          </a:p>
          <a:p>
            <a:pPr marL="2066630" indent="-2066630" algn="ctr"/>
            <a:r>
              <a:rPr lang="ru-RU" sz="1600" b="1" dirty="0">
                <a:latin typeface="Segoe Print" panose="02000600000000000000" pitchFamily="2" charset="0"/>
              </a:rPr>
              <a:t>Местонахождение:</a:t>
            </a:r>
            <a:endParaRPr lang="en-US" sz="1600" b="1" dirty="0">
              <a:latin typeface="Segoe Print" panose="02000600000000000000" pitchFamily="2" charset="0"/>
            </a:endParaRPr>
          </a:p>
          <a:p>
            <a:pPr marL="2066630" indent="-2066630" algn="ctr"/>
            <a:r>
              <a:rPr lang="ru-RU" sz="1600" dirty="0">
                <a:latin typeface="Segoe Print" panose="02000600000000000000" pitchFamily="2" charset="0"/>
              </a:rPr>
              <a:t>Краснодарский край,</a:t>
            </a:r>
            <a:endParaRPr lang="en-US" sz="1600" dirty="0">
              <a:latin typeface="Segoe Print" panose="02000600000000000000" pitchFamily="2" charset="0"/>
            </a:endParaRPr>
          </a:p>
          <a:p>
            <a:pPr marL="2066630" indent="-2066630" algn="ctr"/>
            <a:r>
              <a:rPr lang="ru-RU" sz="1600" dirty="0">
                <a:latin typeface="Segoe Print" panose="02000600000000000000" pitchFamily="2" charset="0"/>
              </a:rPr>
              <a:t> г. Усть-Лабинск, ул. Ленина, д. 38, каб.1.09</a:t>
            </a:r>
            <a:endParaRPr lang="en-US" sz="1600" dirty="0">
              <a:latin typeface="Segoe Print" panose="02000600000000000000" pitchFamily="2" charset="0"/>
            </a:endParaRPr>
          </a:p>
          <a:p>
            <a:pPr marL="2066630" indent="-2066630" algn="ctr"/>
            <a:endParaRPr lang="ru-RU" sz="1600" dirty="0">
              <a:latin typeface="Segoe Print" panose="02000600000000000000" pitchFamily="2" charset="0"/>
            </a:endParaRPr>
          </a:p>
          <a:p>
            <a:pPr marL="2066630" indent="-2066630" algn="ctr"/>
            <a:r>
              <a:rPr lang="ru-RU" sz="1600" b="1" dirty="0">
                <a:latin typeface="Segoe Print" panose="02000600000000000000" pitchFamily="2" charset="0"/>
              </a:rPr>
              <a:t>График работы:</a:t>
            </a:r>
            <a:endParaRPr lang="en-US" sz="1600" b="1" dirty="0">
              <a:latin typeface="Segoe Print" panose="02000600000000000000" pitchFamily="2" charset="0"/>
            </a:endParaRPr>
          </a:p>
          <a:p>
            <a:pPr marL="2066630" indent="-2066630" algn="ctr"/>
            <a:r>
              <a:rPr lang="ru-RU" sz="1600" dirty="0" err="1">
                <a:latin typeface="Segoe Print" panose="02000600000000000000" pitchFamily="2" charset="0"/>
              </a:rPr>
              <a:t>пн-чт</a:t>
            </a:r>
            <a:r>
              <a:rPr lang="ru-RU" sz="1600" dirty="0">
                <a:latin typeface="Segoe Print" panose="02000600000000000000" pitchFamily="2" charset="0"/>
              </a:rPr>
              <a:t> с 8.00 до 17.12</a:t>
            </a:r>
          </a:p>
          <a:p>
            <a:pPr marL="2066630" indent="-2066630" algn="ctr"/>
            <a:r>
              <a:rPr lang="ru-RU" sz="1600" dirty="0" err="1">
                <a:latin typeface="Segoe Print" panose="02000600000000000000" pitchFamily="2" charset="0"/>
              </a:rPr>
              <a:t>пт</a:t>
            </a:r>
            <a:r>
              <a:rPr lang="ru-RU" sz="1600" dirty="0">
                <a:latin typeface="Segoe Print" panose="02000600000000000000" pitchFamily="2" charset="0"/>
              </a:rPr>
              <a:t> с 8.00 до 16.00</a:t>
            </a:r>
          </a:p>
          <a:p>
            <a:pPr marL="2066630" indent="-2066630" algn="ctr"/>
            <a:r>
              <a:rPr lang="ru-RU" sz="1600" dirty="0">
                <a:latin typeface="Segoe Print" panose="02000600000000000000" pitchFamily="2" charset="0"/>
              </a:rPr>
              <a:t>обеденный перерыв: с 12.00 до 13.00 </a:t>
            </a:r>
          </a:p>
          <a:p>
            <a:pPr marL="2066630" indent="-2066630" algn="ctr"/>
            <a:endParaRPr lang="ru-RU" sz="1600" dirty="0">
              <a:latin typeface="Segoe Print" panose="02000600000000000000" pitchFamily="2" charset="0"/>
            </a:endParaRPr>
          </a:p>
          <a:p>
            <a:pPr marL="2066630" indent="-2066630" algn="ctr"/>
            <a:r>
              <a:rPr lang="ru-RU" sz="1600" b="1" dirty="0">
                <a:latin typeface="Segoe Print" panose="02000600000000000000" pitchFamily="2" charset="0"/>
              </a:rPr>
              <a:t>Телефон:</a:t>
            </a:r>
            <a:r>
              <a:rPr lang="ru-RU" sz="1600" dirty="0">
                <a:latin typeface="Segoe Print" panose="02000600000000000000" pitchFamily="2" charset="0"/>
              </a:rPr>
              <a:t> 8 (86135) 4-15-76 </a:t>
            </a:r>
          </a:p>
          <a:p>
            <a:pPr marL="2066630" indent="-2066630" algn="ctr"/>
            <a:r>
              <a:rPr lang="en-US" sz="1600" b="1" dirty="0">
                <a:latin typeface="Segoe Print" panose="02000600000000000000" pitchFamily="2" charset="0"/>
              </a:rPr>
              <a:t>E-mail:      ustlabfin@mail.ru</a:t>
            </a:r>
            <a:endParaRPr lang="en-US" sz="1600" dirty="0">
              <a:latin typeface="Segoe Print" panose="02000600000000000000" pitchFamily="2" charset="0"/>
            </a:endParaRPr>
          </a:p>
          <a:p>
            <a:pPr marL="2066630" indent="-2066630" algn="ctr"/>
            <a:endParaRPr lang="ru-RU" sz="1600" b="1" dirty="0">
              <a:latin typeface="Segoe Print" panose="02000600000000000000" pitchFamily="2" charset="0"/>
            </a:endParaRPr>
          </a:p>
          <a:p>
            <a:pPr marL="2066630" indent="-2066630" algn="ctr"/>
            <a:r>
              <a:rPr lang="ru-RU" sz="1600" b="1" dirty="0">
                <a:latin typeface="Segoe Print" panose="02000600000000000000" pitchFamily="2" charset="0"/>
              </a:rPr>
              <a:t>Руководитель:</a:t>
            </a:r>
          </a:p>
          <a:p>
            <a:pPr marL="2066630" indent="-2066630" algn="ctr"/>
            <a:r>
              <a:rPr lang="ru-RU" sz="1600" dirty="0" err="1">
                <a:latin typeface="Segoe Print" panose="02000600000000000000" pitchFamily="2" charset="0"/>
              </a:rPr>
              <a:t>Дружкова</a:t>
            </a:r>
            <a:r>
              <a:rPr lang="ru-RU" sz="1600" dirty="0">
                <a:latin typeface="Segoe Print" panose="02000600000000000000" pitchFamily="2" charset="0"/>
              </a:rPr>
              <a:t> Марина Алексеевна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8290" y="441434"/>
            <a:ext cx="372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Semibold" panose="020B0702040204020203" pitchFamily="34" charset="0"/>
              </a:rPr>
              <a:t>Контактная информация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03" y="115145"/>
            <a:ext cx="2139797" cy="212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26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07662" y="346944"/>
            <a:ext cx="7886700" cy="7958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smtClean="0">
                <a:latin typeface="Segoe Print" panose="02000600000000000000" pitchFamily="2" charset="0"/>
              </a:rPr>
              <a:t>Основные термины и понятия по бюджету 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075" y="695027"/>
            <a:ext cx="6752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Segoe Print" panose="02000600000000000000" pitchFamily="2" charset="0"/>
              </a:rPr>
              <a:t>Бюджет – это форма образования и расходования денежных средств для финансового обеспечения задач и функций государства и местного самоуправления, другими словами – это план доходов и расходов</a:t>
            </a:r>
          </a:p>
        </p:txBody>
      </p:sp>
      <p:sp>
        <p:nvSpPr>
          <p:cNvPr id="6" name="Цилиндр 5"/>
          <p:cNvSpPr/>
          <p:nvPr/>
        </p:nvSpPr>
        <p:spPr>
          <a:xfrm>
            <a:off x="1308084" y="2853924"/>
            <a:ext cx="2322785" cy="1879747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13186" y="3384331"/>
            <a:ext cx="14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Print" panose="02000600000000000000" pitchFamily="2" charset="0"/>
              </a:rPr>
              <a:t>БЮДЖЕТ</a:t>
            </a:r>
            <a:endParaRPr lang="ru-RU" b="1" dirty="0">
              <a:latin typeface="Segoe Print" panose="02000600000000000000" pitchFamily="2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9992870">
            <a:off x="3884742" y="2205255"/>
            <a:ext cx="1743297" cy="37837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1324594">
            <a:off x="3834381" y="3358897"/>
            <a:ext cx="1743297" cy="378372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803747">
            <a:off x="3913128" y="4336823"/>
            <a:ext cx="1743297" cy="37837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ольцо 9"/>
          <p:cNvSpPr/>
          <p:nvPr/>
        </p:nvSpPr>
        <p:spPr>
          <a:xfrm>
            <a:off x="5706049" y="1442086"/>
            <a:ext cx="3191740" cy="1334814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5706049" y="2853924"/>
            <a:ext cx="3191740" cy="1334814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5738365" y="4386924"/>
            <a:ext cx="3191740" cy="1334814"/>
          </a:xfrm>
          <a:prstGeom prst="don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54621" y="1923174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ДОХОДЫ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85346" y="3198165"/>
            <a:ext cx="2433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ИСТОЧНИКИ ФИНАНСИРОВАНИЯ ДЕФИЦИТА БЮДЖЕТА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54621" y="4911989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>РАСХОДЫ</a:t>
            </a:r>
          </a:p>
        </p:txBody>
      </p:sp>
      <p:pic>
        <p:nvPicPr>
          <p:cNvPr id="16" name="Picture 2" descr="https://thesecretslife.com/wp-content/uploads/2017/09/Denezhnaja-prima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13" y="1970719"/>
            <a:ext cx="1749513" cy="112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5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51" y="2108802"/>
            <a:ext cx="547687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4566" y="3413728"/>
            <a:ext cx="24278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Segoe Print" panose="02000600000000000000" pitchFamily="2" charset="0"/>
              </a:rPr>
              <a:t>Профицит бюджета </a:t>
            </a:r>
            <a:r>
              <a:rPr lang="ru-RU" sz="1600" dirty="0">
                <a:latin typeface="Segoe Print" panose="02000600000000000000" pitchFamily="2" charset="0"/>
              </a:rPr>
              <a:t>-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превышение доходов бюджета над его расходами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133" y="3507395"/>
            <a:ext cx="314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Segoe Print" panose="02000600000000000000" pitchFamily="2" charset="0"/>
              </a:rPr>
              <a:t>Дефицит бюджета </a:t>
            </a:r>
            <a:r>
              <a:rPr lang="ru-RU" sz="1600" dirty="0">
                <a:latin typeface="Segoe Print" panose="02000600000000000000" pitchFamily="2" charset="0"/>
              </a:rPr>
              <a:t>-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превышение расходов бюджета над его доходами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1717" y="4718654"/>
            <a:ext cx="67964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  <a:latin typeface="Segoe Print" panose="02000600000000000000" pitchFamily="2" charset="0"/>
              </a:rPr>
              <a:t>Сбалансированность бюджета </a:t>
            </a:r>
            <a:r>
              <a:rPr lang="ru-RU" sz="1400" dirty="0">
                <a:latin typeface="Segoe Print" panose="02000600000000000000" pitchFamily="2" charset="0"/>
              </a:rPr>
              <a:t>означает равенство между суммарной величиной доходов бюджета и объёмом производимых расходов, является одним из принципов формирования и исполнения бюджета и является основополагающим требованием к органам, составляющим и утверждающим бюджет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0558" y="1194729"/>
            <a:ext cx="32739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Segoe Print" panose="02000600000000000000" pitchFamily="2" charset="0"/>
              </a:rPr>
              <a:t>ДОХОДЫ бюджета </a:t>
            </a:r>
            <a:r>
              <a:rPr lang="ru-RU" sz="1400" dirty="0">
                <a:latin typeface="Segoe Print" panose="02000600000000000000" pitchFamily="2" charset="0"/>
              </a:rPr>
              <a:t>-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поступающие в бюджет денежные средства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23794" y="1213973"/>
            <a:ext cx="31268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Segoe Print" panose="02000600000000000000" pitchFamily="2" charset="0"/>
              </a:rPr>
              <a:t>РАСХОДЫ бюджета </a:t>
            </a:r>
            <a:r>
              <a:rPr lang="ru-RU" sz="1400" dirty="0">
                <a:latin typeface="Segoe Print" panose="02000600000000000000" pitchFamily="2" charset="0"/>
              </a:rPr>
              <a:t>-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выплачиваемые из бюджета денежные средства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80558" y="371338"/>
            <a:ext cx="7886700" cy="7958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latin typeface="Segoe Print" panose="02000600000000000000" pitchFamily="2" charset="0"/>
              </a:rPr>
              <a:t>Основные понятия и термины по бюджету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5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96847" y="231228"/>
            <a:ext cx="7886700" cy="7958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smtClean="0">
                <a:ln w="9525">
                  <a:solidFill>
                    <a:schemeClr val="bg1"/>
                  </a:solidFill>
                  <a:prstDash val="solid"/>
                </a:ln>
                <a:latin typeface="+mn-lt"/>
              </a:rPr>
              <a:t>Бюджетный процесс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latin typeface="+mn-lt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50" y="780447"/>
            <a:ext cx="6733967" cy="503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40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6"/>
          <a:stretch/>
        </p:blipFill>
        <p:spPr>
          <a:xfrm>
            <a:off x="210208" y="629127"/>
            <a:ext cx="8597462" cy="349406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28377" y="231227"/>
            <a:ext cx="7886700" cy="7958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smtClean="0">
                <a:latin typeface="Segoe Print" panose="02000600000000000000" pitchFamily="2" charset="0"/>
              </a:rPr>
              <a:t>Основные термины и понятия по бюджету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5518" y="4151755"/>
            <a:ext cx="4472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C00000"/>
                </a:solidFill>
              </a:rPr>
              <a:t>Межбюджетные трансферты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– денежные средства, перечисляемые из одного бюджета бюджетной системы Российской Федерации другому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7" y="4190246"/>
            <a:ext cx="2648605" cy="171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68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30503" y="404921"/>
            <a:ext cx="6072230" cy="382567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Основные показатели бюджета</a:t>
            </a: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14282" y="857232"/>
            <a:ext cx="80724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Основные показатели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исполнения бюджета муниципального образования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Усть-Лабинский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 район за 2022 год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Segoe Print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53454"/>
              </p:ext>
            </p:extLst>
          </p:nvPr>
        </p:nvGraphicFramePr>
        <p:xfrm>
          <a:off x="395536" y="1643051"/>
          <a:ext cx="8352928" cy="4385909"/>
        </p:xfrm>
        <a:graphic>
          <a:graphicData uri="http://schemas.openxmlformats.org/drawingml/2006/table">
            <a:tbl>
              <a:tblPr firstCol="1" bandRow="1">
                <a:tableStyleId>{2D5ABB26-0587-4C30-8999-92F81FD0307C}</a:tableStyleId>
              </a:tblPr>
              <a:tblGrid>
                <a:gridCol w="349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9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 smtClean="0">
                        <a:latin typeface="Segoe Print" pitchFamily="2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Segoe Print" pitchFamily="2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500" b="1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Segoe Print" pitchFamily="2" charset="0"/>
                          <a:cs typeface="Times New Roman" pitchFamily="18" charset="0"/>
                        </a:rPr>
                        <a:t>в том числе по </a:t>
                      </a:r>
                      <a:r>
                        <a:rPr lang="ru-RU" sz="1500" b="1" dirty="0" smtClean="0">
                          <a:latin typeface="Segoe Print" pitchFamily="2" charset="0"/>
                          <a:cs typeface="Times New Roman" pitchFamily="18" charset="0"/>
                        </a:rPr>
                        <a:t>годам, млн.руб.</a:t>
                      </a:r>
                      <a:endParaRPr lang="ru-RU" sz="1500" b="1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Segoe Print" pitchFamily="2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Segoe Print" pitchFamily="2" charset="0"/>
                          <a:cs typeface="Times New Roman" pitchFamily="18" charset="0"/>
                        </a:rPr>
                        <a:t>2020</a:t>
                      </a:r>
                      <a:endParaRPr lang="ru-RU" sz="1500" b="1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Segoe Print" pitchFamily="2" charset="0"/>
                          <a:cs typeface="Times New Roman" pitchFamily="18" charset="0"/>
                        </a:rPr>
                        <a:t>2021</a:t>
                      </a:r>
                      <a:endParaRPr lang="ru-RU" sz="1500" b="1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Segoe Print" pitchFamily="2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Segoe Print" pitchFamily="2" charset="0"/>
                          <a:cs typeface="Times New Roman" pitchFamily="18" charset="0"/>
                        </a:rPr>
                        <a:t>Доходы </a:t>
                      </a:r>
                      <a:r>
                        <a:rPr lang="ru-RU" sz="1500" dirty="0" smtClean="0">
                          <a:latin typeface="Segoe Print" pitchFamily="2" charset="0"/>
                          <a:cs typeface="Times New Roman" pitchFamily="18" charset="0"/>
                        </a:rPr>
                        <a:t>бюджета</a:t>
                      </a:r>
                      <a:r>
                        <a:rPr lang="ru-RU" sz="1500" dirty="0">
                          <a:latin typeface="Segoe Print" pitchFamily="2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500" dirty="0" smtClean="0">
                          <a:latin typeface="Segoe Print" pitchFamily="2" charset="0"/>
                          <a:cs typeface="Times New Roman" pitchFamily="18" charset="0"/>
                        </a:rPr>
                        <a:t>всего</a:t>
                      </a:r>
                      <a:endParaRPr lang="ru-RU" sz="1500" b="1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1921,0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500" b="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199,0</a:t>
                      </a:r>
                      <a:endParaRPr lang="ru-RU" sz="1500" b="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2361,6</a:t>
                      </a:r>
                      <a:endParaRPr lang="ru-RU" sz="1500" b="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880,2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Segoe Print" pitchFamily="2" charset="0"/>
                          <a:cs typeface="Times New Roman" pitchFamily="18" charset="0"/>
                        </a:rPr>
                        <a:t>Темп</a:t>
                      </a:r>
                      <a:r>
                        <a:rPr lang="ru-RU" sz="1500" baseline="0" dirty="0" smtClean="0">
                          <a:latin typeface="Segoe Print" pitchFamily="2" charset="0"/>
                          <a:cs typeface="Times New Roman" pitchFamily="18" charset="0"/>
                        </a:rPr>
                        <a:t> роста показателя к предыдущему году, %</a:t>
                      </a:r>
                      <a:endParaRPr lang="ru-RU" sz="15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104,3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114,5</a:t>
                      </a:r>
                      <a:endParaRPr lang="ru-RU" sz="1500" b="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107,4</a:t>
                      </a:r>
                      <a:endParaRPr lang="ru-RU" sz="1500" b="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122,0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Segoe Print" pitchFamily="2" charset="0"/>
                          <a:cs typeface="Times New Roman" pitchFamily="18" charset="0"/>
                        </a:rPr>
                        <a:t>Расходы </a:t>
                      </a:r>
                      <a:r>
                        <a:rPr lang="ru-RU" sz="1500" dirty="0" smtClean="0">
                          <a:latin typeface="Segoe Print" pitchFamily="2" charset="0"/>
                          <a:cs typeface="Times New Roman" pitchFamily="18" charset="0"/>
                        </a:rPr>
                        <a:t>бюджета </a:t>
                      </a:r>
                      <a:endParaRPr lang="ru-RU" sz="1500" b="1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1964,4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2113,8</a:t>
                      </a:r>
                      <a:endParaRPr lang="ru-RU" sz="1500" b="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2240,9</a:t>
                      </a:r>
                      <a:endParaRPr lang="ru-RU" sz="1500" b="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2871,8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Segoe Print" pitchFamily="2" charset="0"/>
                          <a:cs typeface="Times New Roman" pitchFamily="18" charset="0"/>
                        </a:rPr>
                        <a:t>Темп</a:t>
                      </a:r>
                      <a:r>
                        <a:rPr lang="ru-RU" sz="1500" baseline="0" dirty="0" smtClean="0">
                          <a:latin typeface="Segoe Print" pitchFamily="2" charset="0"/>
                          <a:cs typeface="Times New Roman" pitchFamily="18" charset="0"/>
                        </a:rPr>
                        <a:t> роста показателя к предыдущему году, %</a:t>
                      </a:r>
                      <a:endParaRPr lang="ru-RU" sz="1500" dirty="0" smtClean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107,5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107,6</a:t>
                      </a:r>
                      <a:endParaRPr lang="ru-RU" sz="1500" b="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106,0</a:t>
                      </a:r>
                      <a:endParaRPr lang="ru-RU" sz="1500" b="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128,2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Segoe Print" pitchFamily="2" charset="0"/>
                          <a:cs typeface="Times New Roman" pitchFamily="18" charset="0"/>
                        </a:rPr>
                        <a:t>Дефицит(-)/профицит(+)</a:t>
                      </a:r>
                      <a:endParaRPr lang="ru-RU" sz="1500" b="1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-43,4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85,2</a:t>
                      </a:r>
                      <a:endParaRPr lang="ru-RU" sz="1500" b="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120,7</a:t>
                      </a:r>
                      <a:endParaRPr lang="ru-RU" sz="1500" b="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8,4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Segoe Print" pitchFamily="2" charset="0"/>
                          <a:cs typeface="Times New Roman" pitchFamily="18" charset="0"/>
                        </a:rPr>
                        <a:t>Дефицит </a:t>
                      </a:r>
                      <a:r>
                        <a:rPr lang="ru-RU" sz="1500" dirty="0" smtClean="0">
                          <a:latin typeface="Segoe Print" pitchFamily="2" charset="0"/>
                          <a:cs typeface="Times New Roman" pitchFamily="18" charset="0"/>
                        </a:rPr>
                        <a:t>, %</a:t>
                      </a:r>
                      <a:endParaRPr lang="ru-RU" sz="15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-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141,7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6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Segoe Print" pitchFamily="2" charset="0"/>
                          <a:cs typeface="Times New Roman" pitchFamily="18" charset="0"/>
                        </a:rPr>
                        <a:t>Муниципальный </a:t>
                      </a:r>
                      <a:r>
                        <a:rPr lang="ru-RU" sz="1500" dirty="0" smtClean="0">
                          <a:latin typeface="Segoe Print" pitchFamily="2" charset="0"/>
                          <a:cs typeface="Times New Roman" pitchFamily="18" charset="0"/>
                        </a:rPr>
                        <a:t>долг</a:t>
                      </a:r>
                      <a:endParaRPr lang="ru-RU" sz="1500" b="1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59,9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49,9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9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Segoe Print" pitchFamily="2" charset="0"/>
                          <a:cs typeface="Times New Roman" pitchFamily="18" charset="0"/>
                        </a:rPr>
                        <a:t>Темп</a:t>
                      </a:r>
                      <a:r>
                        <a:rPr lang="ru-RU" sz="1500" baseline="0" dirty="0" smtClean="0">
                          <a:latin typeface="Segoe Print" pitchFamily="2" charset="0"/>
                          <a:cs typeface="Times New Roman" pitchFamily="18" charset="0"/>
                        </a:rPr>
                        <a:t> роста показателя к предыдущему году, %</a:t>
                      </a:r>
                      <a:endParaRPr lang="ru-RU" sz="1500" b="0" dirty="0" smtClean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90,7</a:t>
                      </a:r>
                      <a:endParaRPr lang="ru-RU" sz="15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83,3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bud\Documents\ИНСТАГРАММ\картинки\budge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239" y="1633970"/>
            <a:ext cx="2466109" cy="292279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66806" y="406593"/>
            <a:ext cx="4786346" cy="382567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Основные показатели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714356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Динамика основных показателей бюджета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униципального образования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Усть-Лабинский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район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" name="Picture 2" descr="http://xn--90agdd5d8c.xn--80acgfbsl1azdqr.xn--p1ai/img/profic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4352" y="4755385"/>
            <a:ext cx="2328864" cy="785818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853575"/>
              </p:ext>
            </p:extLst>
          </p:nvPr>
        </p:nvGraphicFramePr>
        <p:xfrm>
          <a:off x="262759" y="1360687"/>
          <a:ext cx="5941479" cy="4262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42976" y="406593"/>
            <a:ext cx="6510548" cy="38256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Основные показатели доходов бюджета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84101803"/>
              </p:ext>
            </p:extLst>
          </p:nvPr>
        </p:nvGraphicFramePr>
        <p:xfrm>
          <a:off x="353841" y="571702"/>
          <a:ext cx="4929190" cy="2022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1179020" y="2376738"/>
            <a:ext cx="6959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Segoe Print" pitchFamily="2" charset="0"/>
              </a:rPr>
              <a:t>Динамика доходной части бюджета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27365"/>
              </p:ext>
            </p:extLst>
          </p:nvPr>
        </p:nvGraphicFramePr>
        <p:xfrm>
          <a:off x="219817" y="2747702"/>
          <a:ext cx="8643998" cy="32338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00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9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07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Segoe Print" pitchFamily="2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12" marR="32512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в том числе по </a:t>
                      </a:r>
                      <a:r>
                        <a:rPr lang="ru-RU" sz="1400" dirty="0" smtClean="0">
                          <a:latin typeface="Segoe Print" pitchFamily="2" charset="0"/>
                          <a:cs typeface="Times New Roman" pitchFamily="18" charset="0"/>
                        </a:rPr>
                        <a:t>годам,</a:t>
                      </a:r>
                      <a:r>
                        <a:rPr lang="ru-RU" sz="1400" baseline="0" dirty="0" smtClean="0">
                          <a:latin typeface="Segoe Print" pitchFamily="2" charset="0"/>
                          <a:cs typeface="Times New Roman" pitchFamily="18" charset="0"/>
                        </a:rPr>
                        <a:t> млн руб.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12" marR="325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32512" marR="32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cs typeface="Times New Roman" pitchFamily="18" charset="0"/>
                        </a:rPr>
                        <a:t>2020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12" marR="32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cs typeface="Times New Roman" pitchFamily="18" charset="0"/>
                        </a:rPr>
                        <a:t>2021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12" marR="32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план)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12" marR="3251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cs typeface="Times New Roman" pitchFamily="18" charset="0"/>
                        </a:rPr>
                        <a:t> (факт)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12" marR="3251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Доходы </a:t>
                      </a:r>
                      <a:r>
                        <a:rPr lang="ru-RU" sz="1400" dirty="0" smtClean="0">
                          <a:latin typeface="Segoe Print" pitchFamily="2" charset="0"/>
                          <a:cs typeface="Times New Roman" pitchFamily="18" charset="0"/>
                        </a:rPr>
                        <a:t>бюджета</a:t>
                      </a: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, всего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12" marR="3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1921,0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2199,0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2 361,6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2 804,7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2880,2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12" marR="3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608,9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653,0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829,3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+mn-ea"/>
                          <a:cs typeface="+mn-cs"/>
                        </a:rPr>
                        <a:t>873,7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956,4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безвозмездные поступления, всего 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12" marR="3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1 312,1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1 546,0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1 532,3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1 931,0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1 923,8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из них</a:t>
                      </a:r>
                      <a:r>
                        <a:rPr lang="ru-RU" sz="1400" dirty="0" smtClean="0">
                          <a:latin typeface="Segoe Print" pitchFamily="2" charset="0"/>
                          <a:cs typeface="Times New Roman" pitchFamily="18" charset="0"/>
                        </a:rPr>
                        <a:t>: дотации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12" marR="3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189,4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226,8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198,0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176,6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176,6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            субсидии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12" marR="3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84,9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91,4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77,2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268,0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264,9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            субвенции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12" marR="3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1 031,9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1 145,6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1 179,1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1 402,3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1 398,3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            иные межбюджетные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Segoe Print" pitchFamily="2" charset="0"/>
                          <a:cs typeface="Times New Roman" pitchFamily="18" charset="0"/>
                        </a:rPr>
                        <a:t>            трансферты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512" marR="3251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cs typeface="Times New Roman" pitchFamily="18" charset="0"/>
                        </a:rPr>
                        <a:t>34,1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75,9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94,3</a:t>
                      </a:r>
                      <a:endParaRPr lang="ru-RU" sz="1400" dirty="0"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49,5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Segoe Print" pitchFamily="2" charset="0"/>
                          <a:ea typeface="Times New Roman"/>
                          <a:cs typeface="Times New Roman" pitchFamily="18" charset="0"/>
                        </a:rPr>
                        <a:t>49,5</a:t>
                      </a:r>
                      <a:endParaRPr lang="ru-RU" sz="1400" dirty="0">
                        <a:solidFill>
                          <a:schemeClr val="tx1"/>
                        </a:solidFill>
                        <a:latin typeface="Segoe Print" pitchFamily="2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7305" y="762000"/>
            <a:ext cx="309949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3830</TotalTime>
  <Words>2045</Words>
  <Application>Microsoft Office PowerPoint</Application>
  <PresentationFormat>Экран (4:3)</PresentationFormat>
  <Paragraphs>433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Monotype Corsiva</vt:lpstr>
      <vt:lpstr>Segoe Print</vt:lpstr>
      <vt:lpstr>Segoe UI Light</vt:lpstr>
      <vt:lpstr>Segoe UI Semibold</vt:lpstr>
      <vt:lpstr>Times New Roman</vt:lpstr>
      <vt:lpstr>Office Theme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NachFinOtdel</cp:lastModifiedBy>
  <cp:revision>347</cp:revision>
  <cp:lastPrinted>2023-06-03T08:24:03Z</cp:lastPrinted>
  <dcterms:created xsi:type="dcterms:W3CDTF">2016-11-18T14:12:19Z</dcterms:created>
  <dcterms:modified xsi:type="dcterms:W3CDTF">2024-04-28T10:19:31Z</dcterms:modified>
</cp:coreProperties>
</file>