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7"/>
  </p:notesMasterIdLst>
  <p:sldIdLst>
    <p:sldId id="268" r:id="rId3"/>
    <p:sldId id="306" r:id="rId4"/>
    <p:sldId id="354" r:id="rId5"/>
    <p:sldId id="337" r:id="rId6"/>
    <p:sldId id="343" r:id="rId7"/>
    <p:sldId id="342" r:id="rId8"/>
    <p:sldId id="345" r:id="rId9"/>
    <p:sldId id="346" r:id="rId10"/>
    <p:sldId id="347" r:id="rId11"/>
    <p:sldId id="348" r:id="rId12"/>
    <p:sldId id="349" r:id="rId13"/>
    <p:sldId id="352" r:id="rId14"/>
    <p:sldId id="353" r:id="rId15"/>
    <p:sldId id="350" r:id="rId16"/>
    <p:sldId id="356" r:id="rId17"/>
    <p:sldId id="344" r:id="rId18"/>
    <p:sldId id="351" r:id="rId19"/>
    <p:sldId id="357" r:id="rId20"/>
    <p:sldId id="359" r:id="rId21"/>
    <p:sldId id="360" r:id="rId22"/>
    <p:sldId id="361" r:id="rId23"/>
    <p:sldId id="363" r:id="rId24"/>
    <p:sldId id="358" r:id="rId25"/>
    <p:sldId id="339" r:id="rId26"/>
    <p:sldId id="365" r:id="rId27"/>
    <p:sldId id="366" r:id="rId28"/>
    <p:sldId id="368" r:id="rId29"/>
    <p:sldId id="367" r:id="rId30"/>
    <p:sldId id="369" r:id="rId31"/>
    <p:sldId id="362" r:id="rId32"/>
    <p:sldId id="370" r:id="rId33"/>
    <p:sldId id="371" r:id="rId34"/>
    <p:sldId id="364" r:id="rId35"/>
    <p:sldId id="372" r:id="rId3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2" autoAdjust="0"/>
    <p:restoredTop sz="94658" autoAdjust="0"/>
  </p:normalViewPr>
  <p:slideViewPr>
    <p:cSldViewPr>
      <p:cViewPr varScale="1">
        <p:scale>
          <a:sx n="84" d="100"/>
          <a:sy n="84" d="100"/>
        </p:scale>
        <p:origin x="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56;&#1054;&#1045;&#1050;&#1058;&#1067;%20&#1041;&#1070;&#1044;&#1046;&#1045;&#1058;&#1054;&#1042;\&#1087;&#1088;&#1086;&#1077;&#1082;&#1090;%20&#1085;&#1072;%202021-2023\&#1055;&#1086;%20&#1087;&#1088;&#1077;&#1079;&#1077;&#1085;&#1090;&#1072;&#1094;&#1080;&#1080;%20&#1082;%20&#1087;&#1088;&#1086;&#1077;&#1082;&#1090;&#1091;%20&#1073;&#1102;&#1076;&#1078;&#1077;&#1090;&#1072;\&#1058;&#1072;&#1073;&#1083;&#1080;&#1094;&#1099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56;&#1054;&#1045;&#1050;&#1058;&#1067;%20&#1041;&#1070;&#1044;&#1046;&#1045;&#1058;&#1054;&#1042;\&#1087;&#1088;&#1086;&#1077;&#1082;&#1090;%20&#1085;&#1072;%202021-2023\&#1055;&#1086;%20&#1087;&#1088;&#1077;&#1079;&#1077;&#1085;&#1090;&#1072;&#1094;&#1080;&#1080;%20&#1082;%20&#1087;&#1088;&#1086;&#1077;&#1082;&#1090;&#1091;%20&#1073;&#1102;&#1076;&#1078;&#1077;&#1090;&#1072;\&#1058;&#1072;&#1073;&#1083;&#1080;&#1094;&#1099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56;&#1054;&#1045;&#1050;&#1058;&#1067;%20&#1041;&#1070;&#1044;&#1046;&#1045;&#1058;&#1054;&#1042;\&#1087;&#1088;&#1086;&#1077;&#1082;&#1090;%20&#1085;&#1072;%202021-2023\&#1055;&#1086;%20&#1087;&#1088;&#1077;&#1079;&#1077;&#1085;&#1090;&#1072;&#1094;&#1080;&#1080;%20&#1082;%20&#1087;&#1088;&#1086;&#1077;&#1082;&#1090;&#1091;%20&#1073;&#1102;&#1076;&#1078;&#1077;&#1090;&#1072;\&#1058;&#1072;&#1073;&#1083;&#1080;&#1094;&#1099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16\&#1092;&#1080;&#1085;&#1072;&#1085;&#1089;&#1086;&#1074;&#1099;&#1081;%20&#1086;&#1090;&#1076;&#1077;&#1083;\&#1055;&#1056;&#1054;&#1045;&#1050;&#1058;&#1067;%20&#1041;&#1070;&#1044;&#1046;&#1045;&#1058;&#1054;&#1042;\&#1087;&#1088;&#1086;&#1077;&#1082;&#1090;%20&#1085;&#1072;%202021-2023\&#1055;&#1086;%20&#1087;&#1088;&#1077;&#1079;&#1077;&#1085;&#1090;&#1072;&#1094;&#1080;&#1080;%20&#1082;%20&#1087;&#1088;&#1086;&#1077;&#1082;&#1090;&#1091;%20&#1073;&#1102;&#1076;&#1078;&#1077;&#1090;&#1072;\&#1058;&#1072;&#1073;&#1083;&#1080;&#109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Лист2!$A$27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6773135512218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BA-4C3F-96BB-D1C74B3771BC}"/>
                </c:ext>
              </c:extLst>
            </c:dLbl>
            <c:dLbl>
              <c:idx val="1"/>
              <c:layout>
                <c:manualLayout>
                  <c:x val="5.0620398824968724E-3"/>
                  <c:y val="-3.3546271024436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BA-4C3F-96BB-D1C74B3771BC}"/>
                </c:ext>
              </c:extLst>
            </c:dLbl>
            <c:dLbl>
              <c:idx val="2"/>
              <c:layout>
                <c:manualLayout>
                  <c:x val="-3.3746932549979366E-3"/>
                  <c:y val="-1.198081108015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1BA-4C3F-96BB-D1C74B3771BC}"/>
                </c:ext>
              </c:extLst>
            </c:dLbl>
            <c:dLbl>
              <c:idx val="3"/>
              <c:layout>
                <c:manualLayout>
                  <c:x val="-5.062039882496901E-3"/>
                  <c:y val="-2.156545994428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BA-4C3F-96BB-D1C74B3771BC}"/>
                </c:ext>
              </c:extLst>
            </c:dLbl>
            <c:dLbl>
              <c:idx val="4"/>
              <c:layout>
                <c:manualLayout>
                  <c:x val="8.4367331374948368E-3"/>
                  <c:y val="-2.6357784376343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1BA-4C3F-96BB-D1C74B3771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Лист2!$B$26:$F$26</c:f>
              <c:strCache>
                <c:ptCount val="5"/>
                <c:pt idx="0">
                  <c:v>2019 год</c:v>
                </c:pt>
                <c:pt idx="1">
                  <c:v>2020 год (план) на 01.10.2020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Лист2!$B$27:$F$27</c:f>
              <c:numCache>
                <c:formatCode>General</c:formatCode>
                <c:ptCount val="5"/>
                <c:pt idx="0">
                  <c:v>608.9</c:v>
                </c:pt>
                <c:pt idx="1">
                  <c:v>569.20000000000005</c:v>
                </c:pt>
                <c:pt idx="2">
                  <c:v>620.20000000000005</c:v>
                </c:pt>
                <c:pt idx="3">
                  <c:v>597.29999999999995</c:v>
                </c:pt>
                <c:pt idx="4">
                  <c:v>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BA-4C3F-96BB-D1C74B3771BC}"/>
            </c:ext>
          </c:extLst>
        </c:ser>
        <c:ser>
          <c:idx val="1"/>
          <c:order val="1"/>
          <c:tx>
            <c:strRef>
              <c:f>Лист2!$A$28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3746932549979518E-3"/>
                  <c:y val="-2.6357784376343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1BA-4C3F-96BB-D1C74B3771BC}"/>
                </c:ext>
              </c:extLst>
            </c:dLbl>
            <c:dLbl>
              <c:idx val="1"/>
              <c:layout>
                <c:manualLayout>
                  <c:x val="6.7493865099958706E-3"/>
                  <c:y val="-2.156545994428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1BA-4C3F-96BB-D1C74B3771BC}"/>
                </c:ext>
              </c:extLst>
            </c:dLbl>
            <c:dLbl>
              <c:idx val="2"/>
              <c:layout>
                <c:manualLayout>
                  <c:x val="1.5186119647490649E-2"/>
                  <c:y val="-3.115010880840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1BA-4C3F-96BB-D1C74B3771BC}"/>
                </c:ext>
              </c:extLst>
            </c:dLbl>
            <c:dLbl>
              <c:idx val="3"/>
              <c:layout>
                <c:manualLayout>
                  <c:x val="1.1811426392492776E-2"/>
                  <c:y val="-2.6357784376343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1BA-4C3F-96BB-D1C74B3771BC}"/>
                </c:ext>
              </c:extLst>
            </c:dLbl>
            <c:dLbl>
              <c:idx val="4"/>
              <c:layout>
                <c:manualLayout>
                  <c:x val="1.8560812902488635E-2"/>
                  <c:y val="-2.3961622160311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1BA-4C3F-96BB-D1C74B3771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Лист2!$B$26:$F$26</c:f>
              <c:strCache>
                <c:ptCount val="5"/>
                <c:pt idx="0">
                  <c:v>2019 год</c:v>
                </c:pt>
                <c:pt idx="1">
                  <c:v>2020 год (план) на 01.10.2020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Лист2!$B$28:$F$28</c:f>
              <c:numCache>
                <c:formatCode>General</c:formatCode>
                <c:ptCount val="5"/>
                <c:pt idx="0">
                  <c:v>1312.1</c:v>
                </c:pt>
                <c:pt idx="1">
                  <c:v>1544.2</c:v>
                </c:pt>
                <c:pt idx="2">
                  <c:v>1366.7</c:v>
                </c:pt>
                <c:pt idx="3">
                  <c:v>1409.1</c:v>
                </c:pt>
                <c:pt idx="4">
                  <c:v>1320.7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1BA-4C3F-96BB-D1C74B3771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2859392"/>
        <c:axId val="112869376"/>
        <c:axId val="0"/>
      </c:bar3DChart>
      <c:catAx>
        <c:axId val="112859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2869376"/>
        <c:crosses val="autoZero"/>
        <c:auto val="1"/>
        <c:lblAlgn val="ctr"/>
        <c:lblOffset val="100"/>
        <c:noMultiLvlLbl val="0"/>
      </c:catAx>
      <c:valAx>
        <c:axId val="112869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2859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'Таблица 1'!$B$34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1'!$E$34:$I$34</c:f>
              <c:numCache>
                <c:formatCode>General</c:formatCode>
                <c:ptCount val="5"/>
                <c:pt idx="0">
                  <c:v>72.7</c:v>
                </c:pt>
                <c:pt idx="1">
                  <c:v>62.3</c:v>
                </c:pt>
                <c:pt idx="2" formatCode="0.0">
                  <c:v>29.7</c:v>
                </c:pt>
                <c:pt idx="3" formatCode="0.0">
                  <c:v>26.5</c:v>
                </c:pt>
                <c:pt idx="4" formatCode="0.0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C-4EA7-B67A-1B577B22E0F1}"/>
            </c:ext>
          </c:extLst>
        </c:ser>
        <c:ser>
          <c:idx val="1"/>
          <c:order val="1"/>
          <c:tx>
            <c:strRef>
              <c:f>'Таблица 1'!$B$35</c:f>
              <c:strCache>
                <c:ptCount val="1"/>
                <c:pt idx="0">
                  <c:v>Другие вопросы в области культуры, кинематографии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1'!$E$35:$I$35</c:f>
              <c:numCache>
                <c:formatCode>General</c:formatCode>
                <c:ptCount val="5"/>
                <c:pt idx="0">
                  <c:v>13.9</c:v>
                </c:pt>
                <c:pt idx="1">
                  <c:v>13.9</c:v>
                </c:pt>
                <c:pt idx="2" formatCode="0.0">
                  <c:v>14</c:v>
                </c:pt>
                <c:pt idx="3" formatCode="0.0">
                  <c:v>13.9</c:v>
                </c:pt>
                <c:pt idx="4" formatCode="0.0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0C-4EA7-B67A-1B577B22E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014912"/>
        <c:axId val="77016448"/>
      </c:barChart>
      <c:catAx>
        <c:axId val="7701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016448"/>
        <c:crosses val="autoZero"/>
        <c:auto val="1"/>
        <c:lblAlgn val="ctr"/>
        <c:lblOffset val="100"/>
        <c:noMultiLvlLbl val="0"/>
      </c:catAx>
      <c:valAx>
        <c:axId val="77016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701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37924314715779"/>
          <c:y val="0.55242229091662487"/>
          <c:w val="0.33958402421879957"/>
          <c:h val="0.285498495662644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'Таблица 1'!$B$47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1'!$E$47:$I$47</c:f>
              <c:numCache>
                <c:formatCode>General</c:formatCode>
                <c:ptCount val="5"/>
                <c:pt idx="0">
                  <c:v>64.8</c:v>
                </c:pt>
                <c:pt idx="1">
                  <c:v>65.8</c:v>
                </c:pt>
                <c:pt idx="2" formatCode="0.0">
                  <c:v>65.099999999999994</c:v>
                </c:pt>
                <c:pt idx="3" formatCode="0.0">
                  <c:v>61.3</c:v>
                </c:pt>
                <c:pt idx="4" formatCode="0.0">
                  <c:v>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7-4AF9-AE74-0FF20E8D56B9}"/>
            </c:ext>
          </c:extLst>
        </c:ser>
        <c:ser>
          <c:idx val="1"/>
          <c:order val="1"/>
          <c:tx>
            <c:strRef>
              <c:f>'Таблица 1'!$B$49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1'!$E$49:$I$49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2.5</c:v>
                </c:pt>
                <c:pt idx="2" formatCode="0.0">
                  <c:v>2.6</c:v>
                </c:pt>
                <c:pt idx="3" formatCode="0.0">
                  <c:v>2.6</c:v>
                </c:pt>
                <c:pt idx="4" formatCode="0.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A7-4AF9-AE74-0FF20E8D5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680192"/>
        <c:axId val="76690176"/>
      </c:barChart>
      <c:catAx>
        <c:axId val="7668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690176"/>
        <c:crosses val="autoZero"/>
        <c:auto val="1"/>
        <c:lblAlgn val="ctr"/>
        <c:lblOffset val="100"/>
        <c:noMultiLvlLbl val="0"/>
      </c:catAx>
      <c:valAx>
        <c:axId val="76690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6680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94123933319571"/>
          <c:y val="0.50369629068992339"/>
          <c:w val="0.29791727278091013"/>
          <c:h val="0.361112335585990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'Таблица 1'!$B$22</c:f>
              <c:strCache>
                <c:ptCount val="1"/>
                <c:pt idx="0">
                  <c:v>Жилищное хозяйство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1'!$E$22:$I$22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5BDC-47EE-9251-C6CB4F3AE87F}"/>
            </c:ext>
          </c:extLst>
        </c:ser>
        <c:ser>
          <c:idx val="1"/>
          <c:order val="1"/>
          <c:tx>
            <c:strRef>
              <c:f>'Таблица 1'!$B$23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1'!$E$23:$I$23</c:f>
              <c:numCache>
                <c:formatCode>General</c:formatCode>
                <c:ptCount val="5"/>
                <c:pt idx="0">
                  <c:v>6.6</c:v>
                </c:pt>
                <c:pt idx="1">
                  <c:v>12.1</c:v>
                </c:pt>
                <c:pt idx="2" formatCode="0.0">
                  <c:v>27.6</c:v>
                </c:pt>
                <c:pt idx="3" formatCode="0.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C-47EE-9251-C6CB4F3AE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133312"/>
        <c:axId val="77134848"/>
      </c:barChart>
      <c:catAx>
        <c:axId val="7713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134848"/>
        <c:crosses val="autoZero"/>
        <c:auto val="1"/>
        <c:lblAlgn val="ctr"/>
        <c:lblOffset val="100"/>
        <c:noMultiLvlLbl val="0"/>
      </c:catAx>
      <c:valAx>
        <c:axId val="77134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713331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2925737502028889"/>
          <c:y val="0.61737037042832488"/>
          <c:w val="0.34166736179069407"/>
          <c:h val="0.156250529820861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'Таблица 1'!$B$42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1'!$E$42:$I$42</c:f>
              <c:numCache>
                <c:formatCode>General</c:formatCode>
                <c:ptCount val="5"/>
                <c:pt idx="0">
                  <c:v>7.3</c:v>
                </c:pt>
                <c:pt idx="1">
                  <c:v>5.2</c:v>
                </c:pt>
                <c:pt idx="2" formatCode="0.0">
                  <c:v>5.2</c:v>
                </c:pt>
                <c:pt idx="3" formatCode="0.0">
                  <c:v>5.2</c:v>
                </c:pt>
                <c:pt idx="4" formatCode="0.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9-4CD2-9AC4-CC720C4F693E}"/>
            </c:ext>
          </c:extLst>
        </c:ser>
        <c:ser>
          <c:idx val="1"/>
          <c:order val="1"/>
          <c:tx>
            <c:strRef>
              <c:f>'Таблица 1'!$B$43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4.62962962962963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59-4CD2-9AC4-CC720C4F693E}"/>
                </c:ext>
              </c:extLst>
            </c:dLbl>
            <c:dLbl>
              <c:idx val="2"/>
              <c:layout>
                <c:manualLayout>
                  <c:x val="0"/>
                  <c:y val="-5.09259259259260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59-4CD2-9AC4-CC720C4F693E}"/>
                </c:ext>
              </c:extLst>
            </c:dLbl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1'!$E$43:$I$43</c:f>
              <c:numCache>
                <c:formatCode>General</c:formatCode>
                <c:ptCount val="5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59-4CD2-9AC4-CC720C4F693E}"/>
            </c:ext>
          </c:extLst>
        </c:ser>
        <c:ser>
          <c:idx val="2"/>
          <c:order val="2"/>
          <c:tx>
            <c:strRef>
              <c:f>'Таблица 1'!$B$44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1'!$E$44:$I$44</c:f>
              <c:numCache>
                <c:formatCode>General</c:formatCode>
                <c:ptCount val="5"/>
                <c:pt idx="0">
                  <c:v>124.3</c:v>
                </c:pt>
                <c:pt idx="1">
                  <c:v>175.7</c:v>
                </c:pt>
                <c:pt idx="2" formatCode="0.0">
                  <c:v>154.69999999999999</c:v>
                </c:pt>
                <c:pt idx="3" formatCode="0.0">
                  <c:v>157.30000000000001</c:v>
                </c:pt>
                <c:pt idx="4" formatCode="0.0">
                  <c:v>159.6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59-4CD2-9AC4-CC720C4F693E}"/>
            </c:ext>
          </c:extLst>
        </c:ser>
        <c:ser>
          <c:idx val="3"/>
          <c:order val="3"/>
          <c:tx>
            <c:strRef>
              <c:f>'Таблица 1'!$B$45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1'!$E$45:$I$45</c:f>
              <c:numCache>
                <c:formatCode>General</c:formatCode>
                <c:ptCount val="5"/>
                <c:pt idx="0">
                  <c:v>6.2</c:v>
                </c:pt>
                <c:pt idx="1">
                  <c:v>7.9</c:v>
                </c:pt>
                <c:pt idx="2" formatCode="0.0">
                  <c:v>8</c:v>
                </c:pt>
                <c:pt idx="3" formatCode="0.0">
                  <c:v>8.2000000000000011</c:v>
                </c:pt>
                <c:pt idx="4" formatCode="0.0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59-4CD2-9AC4-CC720C4F6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083776"/>
        <c:axId val="77085312"/>
      </c:barChart>
      <c:catAx>
        <c:axId val="7708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085312"/>
        <c:crosses val="autoZero"/>
        <c:auto val="1"/>
        <c:lblAlgn val="ctr"/>
        <c:lblOffset val="100"/>
        <c:noMultiLvlLbl val="0"/>
      </c:catAx>
      <c:valAx>
        <c:axId val="7708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708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00132243107711"/>
          <c:y val="0.37671544329832296"/>
          <c:w val="0.33125067393122187"/>
          <c:h val="0.512176353624525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'Таблица 1'!$B$18</c:f>
              <c:strCache>
                <c:ptCount val="1"/>
                <c:pt idx="0">
                  <c:v>Сельское хозяйство и рыболовство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1'!$E$18:$I$18</c:f>
              <c:numCache>
                <c:formatCode>General</c:formatCode>
                <c:ptCount val="5"/>
                <c:pt idx="0">
                  <c:v>13.5</c:v>
                </c:pt>
                <c:pt idx="1">
                  <c:v>15.1</c:v>
                </c:pt>
                <c:pt idx="2" formatCode="0.0">
                  <c:v>11.9</c:v>
                </c:pt>
                <c:pt idx="3" formatCode="0.0">
                  <c:v>11.8</c:v>
                </c:pt>
                <c:pt idx="4" formatCode="0.0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F-48F8-818C-FDCACC7C67C7}"/>
            </c:ext>
          </c:extLst>
        </c:ser>
        <c:ser>
          <c:idx val="1"/>
          <c:order val="1"/>
          <c:tx>
            <c:strRef>
              <c:f>'Таблица 1'!$B$19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1'!$E$19:$I$19</c:f>
              <c:numCache>
                <c:formatCode>General</c:formatCode>
                <c:ptCount val="5"/>
                <c:pt idx="1">
                  <c:v>3</c:v>
                </c:pt>
                <c:pt idx="2" formatCode="0.0">
                  <c:v>0.30000000000000016</c:v>
                </c:pt>
                <c:pt idx="3" formatCode="0.0">
                  <c:v>0.30000000000000016</c:v>
                </c:pt>
                <c:pt idx="4" formatCode="0.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F-48F8-818C-FDCACC7C67C7}"/>
            </c:ext>
          </c:extLst>
        </c:ser>
        <c:ser>
          <c:idx val="2"/>
          <c:order val="2"/>
          <c:tx>
            <c:strRef>
              <c:f>'Таблица 1'!$B$20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1'!$E$20:$I$20</c:f>
              <c:numCache>
                <c:formatCode>General</c:formatCode>
                <c:ptCount val="5"/>
                <c:pt idx="0">
                  <c:v>2.7</c:v>
                </c:pt>
                <c:pt idx="1">
                  <c:v>2.2000000000000002</c:v>
                </c:pt>
                <c:pt idx="2" formatCode="0.0">
                  <c:v>4.8</c:v>
                </c:pt>
                <c:pt idx="3" formatCode="0.0">
                  <c:v>4.4000000000000004</c:v>
                </c:pt>
                <c:pt idx="4" formatCode="0.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AF-48F8-818C-FDCACC7C6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188480"/>
        <c:axId val="77206656"/>
      </c:barChart>
      <c:catAx>
        <c:axId val="7718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206656"/>
        <c:crosses val="autoZero"/>
        <c:auto val="1"/>
        <c:lblAlgn val="ctr"/>
        <c:lblOffset val="100"/>
        <c:noMultiLvlLbl val="0"/>
      </c:catAx>
      <c:valAx>
        <c:axId val="77206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7188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3546828130208"/>
          <c:y val="0.46770111517564494"/>
          <c:w val="0.31458397335606619"/>
          <c:h val="0.486635485282090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мундолг!$B$24:$G$24</c:f>
              <c:strCache>
                <c:ptCount val="6"/>
                <c:pt idx="0">
                  <c:v>01.01.2019</c:v>
                </c:pt>
                <c:pt idx="1">
                  <c:v>01.01.2020</c:v>
                </c:pt>
                <c:pt idx="2">
                  <c:v>01.01.2021 (оценка)</c:v>
                </c:pt>
                <c:pt idx="3">
                  <c:v>01.01.2022</c:v>
                </c:pt>
                <c:pt idx="4">
                  <c:v>01.01.2023</c:v>
                </c:pt>
                <c:pt idx="5">
                  <c:v>01.01.2024</c:v>
                </c:pt>
              </c:strCache>
            </c:strRef>
          </c:cat>
          <c:val>
            <c:numRef>
              <c:f>мундолг!$B$25:$G$25</c:f>
              <c:numCache>
                <c:formatCode>General</c:formatCode>
                <c:ptCount val="6"/>
                <c:pt idx="0">
                  <c:v>66.3</c:v>
                </c:pt>
                <c:pt idx="1">
                  <c:v>59.9</c:v>
                </c:pt>
                <c:pt idx="2">
                  <c:v>49.9</c:v>
                </c:pt>
                <c:pt idx="3" formatCode="0.0">
                  <c:v>45.9</c:v>
                </c:pt>
                <c:pt idx="4">
                  <c:v>39.800000000000004</c:v>
                </c:pt>
                <c:pt idx="5">
                  <c:v>39.800000000000004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E-48A6-809C-15AF656E69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8418688"/>
        <c:axId val="78420224"/>
      </c:barChart>
      <c:catAx>
        <c:axId val="78418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8420224"/>
        <c:crosses val="autoZero"/>
        <c:auto val="1"/>
        <c:lblAlgn val="ctr"/>
        <c:lblOffset val="100"/>
        <c:noMultiLvlLbl val="0"/>
      </c:catAx>
      <c:valAx>
        <c:axId val="78420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841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dLbls>
            <c:dLbl>
              <c:idx val="0"/>
              <c:layout>
                <c:manualLayout>
                  <c:x val="1.4300129024884591E-2"/>
                  <c:y val="-7.091059703595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D72-42C0-9EB6-BB373A79DE00}"/>
                </c:ext>
              </c:extLst>
            </c:dLbl>
            <c:dLbl>
              <c:idx val="1"/>
              <c:layout>
                <c:manualLayout>
                  <c:x val="1.7875161281105782E-2"/>
                  <c:y val="-5.6728477628767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72-42C0-9EB6-BB373A79DE00}"/>
                </c:ext>
              </c:extLst>
            </c:dLbl>
            <c:dLbl>
              <c:idx val="2"/>
              <c:layout>
                <c:manualLayout>
                  <c:x val="3.0387774177879825E-2"/>
                  <c:y val="-4.4750426725062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D72-42C0-9EB6-BB373A79DE00}"/>
                </c:ext>
              </c:extLst>
            </c:dLbl>
            <c:dLbl>
              <c:idx val="3"/>
              <c:layout>
                <c:manualLayout>
                  <c:x val="2.6812741921658667E-2"/>
                  <c:y val="-3.9485670639761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72-42C0-9EB6-BB373A79DE00}"/>
                </c:ext>
              </c:extLst>
            </c:dLbl>
            <c:dLbl>
              <c:idx val="4"/>
              <c:layout>
                <c:manualLayout>
                  <c:x val="1.6087645152995194E-2"/>
                  <c:y val="-3.422091455445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D72-42C0-9EB6-BB373A79DE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НДФЛ!$B$4:$F$4</c:f>
              <c:strCache>
                <c:ptCount val="5"/>
                <c:pt idx="0">
                  <c:v>2019 год (отчет)</c:v>
                </c:pt>
                <c:pt idx="1">
                  <c:v>2020 год (оценка)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НДФЛ!$B$5:$F$5</c:f>
              <c:numCache>
                <c:formatCode>#,##0.0</c:formatCode>
                <c:ptCount val="5"/>
                <c:pt idx="0">
                  <c:v>392.2</c:v>
                </c:pt>
                <c:pt idx="1">
                  <c:v>400</c:v>
                </c:pt>
                <c:pt idx="2">
                  <c:v>444</c:v>
                </c:pt>
                <c:pt idx="3">
                  <c:v>424.3</c:v>
                </c:pt>
                <c:pt idx="4">
                  <c:v>441.7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72-42C0-9EB6-BB373A79DE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2189440"/>
        <c:axId val="112190976"/>
        <c:axId val="0"/>
      </c:bar3DChart>
      <c:catAx>
        <c:axId val="112189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2190976"/>
        <c:crosses val="autoZero"/>
        <c:auto val="1"/>
        <c:lblAlgn val="ctr"/>
        <c:lblOffset val="100"/>
        <c:noMultiLvlLbl val="0"/>
      </c:catAx>
      <c:valAx>
        <c:axId val="11219097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1218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НДФЛ!$C$27:$F$27</c:f>
              <c:numCache>
                <c:formatCode>#,##0.0</c:formatCode>
                <c:ptCount val="4"/>
                <c:pt idx="0">
                  <c:v>102</c:v>
                </c:pt>
                <c:pt idx="1">
                  <c:v>111</c:v>
                </c:pt>
                <c:pt idx="2">
                  <c:v>95.6</c:v>
                </c:pt>
                <c:pt idx="3">
                  <c:v>104.1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8A-4543-8A71-2257B6B267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2379008"/>
        <c:axId val="112380544"/>
      </c:lineChart>
      <c:catAx>
        <c:axId val="112379008"/>
        <c:scaling>
          <c:orientation val="minMax"/>
        </c:scaling>
        <c:delete val="1"/>
        <c:axPos val="b"/>
        <c:majorTickMark val="none"/>
        <c:minorTickMark val="none"/>
        <c:tickLblPos val="none"/>
        <c:crossAx val="112380544"/>
        <c:crosses val="autoZero"/>
        <c:auto val="1"/>
        <c:lblAlgn val="ctr"/>
        <c:lblOffset val="100"/>
        <c:noMultiLvlLbl val="0"/>
      </c:catAx>
      <c:valAx>
        <c:axId val="11238054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11237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4792928990795949E-3"/>
                  <c:y val="-5.1109987754619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DA2-4A3D-A44D-5A528437CCBE}"/>
                </c:ext>
              </c:extLst>
            </c:dLbl>
            <c:dLbl>
              <c:idx val="1"/>
              <c:layout>
                <c:manualLayout>
                  <c:x val="2.5437878697238715E-2"/>
                  <c:y val="-5.6788875282910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A2-4A3D-A44D-5A528437CCBE}"/>
                </c:ext>
              </c:extLst>
            </c:dLbl>
            <c:dLbl>
              <c:idx val="2"/>
              <c:layout>
                <c:manualLayout>
                  <c:x val="2.3742020117422848E-2"/>
                  <c:y val="-4.827054399047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DA2-4A3D-A44D-5A528437CCBE}"/>
                </c:ext>
              </c:extLst>
            </c:dLbl>
            <c:dLbl>
              <c:idx val="3"/>
              <c:layout>
                <c:manualLayout>
                  <c:x val="3.0525454436686385E-2"/>
                  <c:y val="-5.110998775461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DA2-4A3D-A44D-5A528437CCBE}"/>
                </c:ext>
              </c:extLst>
            </c:dLbl>
            <c:dLbl>
              <c:idx val="4"/>
              <c:layout>
                <c:manualLayout>
                  <c:x val="2.8829595856870605E-2"/>
                  <c:y val="-5.394943151876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DA2-4A3D-A44D-5A528437CC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УСН!$B$6:$F$6</c:f>
              <c:strCache>
                <c:ptCount val="5"/>
                <c:pt idx="0">
                  <c:v>2019 год (отчет)</c:v>
                </c:pt>
                <c:pt idx="1">
                  <c:v>2020 год (оценка)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УСН!$B$7:$F$7</c:f>
              <c:numCache>
                <c:formatCode>General</c:formatCode>
                <c:ptCount val="5"/>
                <c:pt idx="0">
                  <c:v>33.300000000000004</c:v>
                </c:pt>
                <c:pt idx="1">
                  <c:v>34.300000000000004</c:v>
                </c:pt>
                <c:pt idx="2" formatCode="0.0">
                  <c:v>62</c:v>
                </c:pt>
                <c:pt idx="3">
                  <c:v>63.3</c:v>
                </c:pt>
                <c:pt idx="4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A2-4A3D-A44D-5A528437CC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4555136"/>
        <c:axId val="117452800"/>
        <c:axId val="0"/>
      </c:bar3DChart>
      <c:catAx>
        <c:axId val="114555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7452800"/>
        <c:crosses val="autoZero"/>
        <c:auto val="1"/>
        <c:lblAlgn val="ctr"/>
        <c:lblOffset val="100"/>
        <c:noMultiLvlLbl val="0"/>
      </c:catAx>
      <c:valAx>
        <c:axId val="117452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455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45346121587948E-2"/>
          <c:y val="5.0925925925925923E-2"/>
          <c:w val="0.94512023853250682"/>
          <c:h val="0.89814814814814814"/>
        </c:manualLayout>
      </c:layout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УСН!$K$25:$N$25</c:f>
              <c:numCache>
                <c:formatCode>General</c:formatCode>
                <c:ptCount val="4"/>
                <c:pt idx="0">
                  <c:v>103</c:v>
                </c:pt>
                <c:pt idx="1">
                  <c:v>180.8</c:v>
                </c:pt>
                <c:pt idx="2">
                  <c:v>102</c:v>
                </c:pt>
                <c:pt idx="3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4A-427B-8923-747735686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17592448"/>
        <c:axId val="117593984"/>
      </c:lineChart>
      <c:catAx>
        <c:axId val="117592448"/>
        <c:scaling>
          <c:orientation val="minMax"/>
        </c:scaling>
        <c:delete val="1"/>
        <c:axPos val="b"/>
        <c:majorTickMark val="none"/>
        <c:minorTickMark val="none"/>
        <c:tickLblPos val="none"/>
        <c:crossAx val="117593984"/>
        <c:crosses val="autoZero"/>
        <c:auto val="1"/>
        <c:lblAlgn val="ctr"/>
        <c:lblOffset val="100"/>
        <c:noMultiLvlLbl val="0"/>
      </c:catAx>
      <c:valAx>
        <c:axId val="117593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759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7462306168401515E-2"/>
                  <c:y val="-3.473940605925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F4-4C0C-8BBF-C0573C1CD09B}"/>
                </c:ext>
              </c:extLst>
            </c:dLbl>
            <c:dLbl>
              <c:idx val="1"/>
              <c:layout>
                <c:manualLayout>
                  <c:x val="1.3969844934721289E-2"/>
                  <c:y val="-4.2756192072934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F4-4C0C-8BBF-C0573C1CD09B}"/>
                </c:ext>
              </c:extLst>
            </c:dLbl>
            <c:dLbl>
              <c:idx val="2"/>
              <c:layout>
                <c:manualLayout>
                  <c:x val="1.9208536785241682E-2"/>
                  <c:y val="-5.3445240091168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EF4-4C0C-8BBF-C0573C1CD09B}"/>
                </c:ext>
              </c:extLst>
            </c:dLbl>
            <c:dLbl>
              <c:idx val="3"/>
              <c:layout>
                <c:manualLayout>
                  <c:x val="2.6193459252602167E-2"/>
                  <c:y val="-5.0772978086609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F4-4C0C-8BBF-C0573C1CD09B}"/>
                </c:ext>
              </c:extLst>
            </c:dLbl>
            <c:dLbl>
              <c:idx val="4"/>
              <c:layout>
                <c:manualLayout>
                  <c:x val="2.7939689869442449E-2"/>
                  <c:y val="-4.8100716082051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F4-4C0C-8BBF-C0573C1CD0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'аренда земли'!$A$9:$E$9</c:f>
              <c:strCache>
                <c:ptCount val="5"/>
                <c:pt idx="0">
                  <c:v>2019 год (отчет)</c:v>
                </c:pt>
                <c:pt idx="1">
                  <c:v>2020 год (оценка)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'аренда земли'!$A$10:$E$10</c:f>
              <c:numCache>
                <c:formatCode>General</c:formatCode>
                <c:ptCount val="5"/>
                <c:pt idx="0">
                  <c:v>45.4</c:v>
                </c:pt>
                <c:pt idx="1">
                  <c:v>43.5</c:v>
                </c:pt>
                <c:pt idx="2">
                  <c:v>43.3</c:v>
                </c:pt>
                <c:pt idx="3">
                  <c:v>43.6</c:v>
                </c:pt>
                <c:pt idx="4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F4-4C0C-8BBF-C0573C1CD0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2291200"/>
        <c:axId val="112292992"/>
        <c:axId val="0"/>
      </c:bar3DChart>
      <c:catAx>
        <c:axId val="112291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2292992"/>
        <c:crosses val="autoZero"/>
        <c:auto val="1"/>
        <c:lblAlgn val="ctr"/>
        <c:lblOffset val="100"/>
        <c:noMultiLvlLbl val="0"/>
      </c:catAx>
      <c:valAx>
        <c:axId val="112292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229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'аренда земли'!$B$30:$E$30</c:f>
              <c:numCache>
                <c:formatCode>General</c:formatCode>
                <c:ptCount val="4"/>
                <c:pt idx="0">
                  <c:v>96.7</c:v>
                </c:pt>
                <c:pt idx="1">
                  <c:v>99.5</c:v>
                </c:pt>
                <c:pt idx="2">
                  <c:v>100.7</c:v>
                </c:pt>
                <c:pt idx="3">
                  <c:v>100.7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85-4A25-B4C4-37512C06D5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17671040"/>
        <c:axId val="117672576"/>
      </c:lineChart>
      <c:catAx>
        <c:axId val="1176710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30" baseline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672576"/>
        <c:crosses val="autoZero"/>
        <c:auto val="1"/>
        <c:lblAlgn val="ctr"/>
        <c:lblOffset val="100"/>
        <c:noMultiLvlLbl val="0"/>
      </c:catAx>
      <c:valAx>
        <c:axId val="117672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767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636929230085547E-2"/>
          <c:y val="3.1936461027710285E-2"/>
          <c:w val="0.71164024704325779"/>
          <c:h val="0.918178954492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'Таблица 1'!$B$26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1'!$E$26:$I$26</c:f>
              <c:numCache>
                <c:formatCode>General</c:formatCode>
                <c:ptCount val="5"/>
                <c:pt idx="0">
                  <c:v>1390.4000000000003</c:v>
                </c:pt>
                <c:pt idx="1">
                  <c:v>1499.4000000000003</c:v>
                </c:pt>
                <c:pt idx="2">
                  <c:v>1435.0999999999997</c:v>
                </c:pt>
                <c:pt idx="3">
                  <c:v>1467.2000000000003</c:v>
                </c:pt>
                <c:pt idx="4">
                  <c:v>1408.6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6-4907-833A-CFECC6B22721}"/>
            </c:ext>
          </c:extLst>
        </c:ser>
        <c:ser>
          <c:idx val="1"/>
          <c:order val="1"/>
          <c:tx>
            <c:strRef>
              <c:f>'Таблица 1'!$B$33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1'!$E$33:$I$33</c:f>
              <c:numCache>
                <c:formatCode>General</c:formatCode>
                <c:ptCount val="5"/>
                <c:pt idx="0">
                  <c:v>86.600000000000009</c:v>
                </c:pt>
                <c:pt idx="1">
                  <c:v>76.2</c:v>
                </c:pt>
                <c:pt idx="2">
                  <c:v>43.7</c:v>
                </c:pt>
                <c:pt idx="3">
                  <c:v>40.4</c:v>
                </c:pt>
                <c:pt idx="4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A6-4907-833A-CFECC6B22721}"/>
            </c:ext>
          </c:extLst>
        </c:ser>
        <c:ser>
          <c:idx val="2"/>
          <c:order val="2"/>
          <c:tx>
            <c:strRef>
              <c:f>'Таблица 1'!$B$36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8.51638960738942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A6-4907-833A-CFECC6B22721}"/>
                </c:ext>
              </c:extLst>
            </c:dLbl>
            <c:dLbl>
              <c:idx val="1"/>
              <c:layout>
                <c:manualLayout>
                  <c:x val="-2.9394542481879492E-17"/>
                  <c:y val="-1.06454870092367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A6-4907-833A-CFECC6B22721}"/>
                </c:ext>
              </c:extLst>
            </c:dLbl>
            <c:dLbl>
              <c:idx val="2"/>
              <c:layout>
                <c:manualLayout>
                  <c:x val="6.4134288109401394E-3"/>
                  <c:y val="-1.06454870092367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A6-4907-833A-CFECC6B22721}"/>
                </c:ext>
              </c:extLst>
            </c:dLbl>
            <c:dLbl>
              <c:idx val="3"/>
              <c:layout>
                <c:manualLayout>
                  <c:x val="-1.6033572027349908E-3"/>
                  <c:y val="-1.49036818129314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CA6-4907-833A-CFECC6B22721}"/>
                </c:ext>
              </c:extLst>
            </c:dLbl>
            <c:dLbl>
              <c:idx val="4"/>
              <c:layout>
                <c:manualLayout>
                  <c:x val="6.4134288109401983E-3"/>
                  <c:y val="-8.51638960738941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A6-4907-833A-CFECC6B22721}"/>
                </c:ext>
              </c:extLst>
            </c:dLbl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1'!$E$36:$I$36</c:f>
              <c:numCache>
                <c:formatCode>General</c:formatCode>
                <c:ptCount val="5"/>
                <c:pt idx="0">
                  <c:v>1.2</c:v>
                </c:pt>
                <c:pt idx="1">
                  <c:v>13</c:v>
                </c:pt>
                <c:pt idx="2" formatCode="0.0">
                  <c:v>22.2</c:v>
                </c:pt>
                <c:pt idx="3">
                  <c:v>18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A6-4907-833A-CFECC6B22721}"/>
            </c:ext>
          </c:extLst>
        </c:ser>
        <c:ser>
          <c:idx val="3"/>
          <c:order val="3"/>
          <c:tx>
            <c:strRef>
              <c:f>'Таблица 1'!$B$41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1'!$E$41:$I$41</c:f>
              <c:numCache>
                <c:formatCode>0.0</c:formatCode>
                <c:ptCount val="5"/>
                <c:pt idx="0" formatCode="General">
                  <c:v>141.29999999999998</c:v>
                </c:pt>
                <c:pt idx="1">
                  <c:v>188.79999999999998</c:v>
                </c:pt>
                <c:pt idx="2" formatCode="General">
                  <c:v>167.9</c:v>
                </c:pt>
                <c:pt idx="3" formatCode="General">
                  <c:v>170.7</c:v>
                </c:pt>
                <c:pt idx="4">
                  <c:v>173.4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A6-4907-833A-CFECC6B22721}"/>
            </c:ext>
          </c:extLst>
        </c:ser>
        <c:ser>
          <c:idx val="4"/>
          <c:order val="4"/>
          <c:tx>
            <c:strRef>
              <c:f>'Таблица 1'!$B$46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1'!$E$46:$I$46</c:f>
              <c:numCache>
                <c:formatCode>General</c:formatCode>
                <c:ptCount val="5"/>
                <c:pt idx="0">
                  <c:v>67</c:v>
                </c:pt>
                <c:pt idx="1">
                  <c:v>68.3</c:v>
                </c:pt>
                <c:pt idx="2">
                  <c:v>67.7</c:v>
                </c:pt>
                <c:pt idx="3">
                  <c:v>63.9</c:v>
                </c:pt>
                <c:pt idx="4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A6-4907-833A-CFECC6B22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229248"/>
        <c:axId val="76251520"/>
      </c:barChart>
      <c:catAx>
        <c:axId val="762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6251520"/>
        <c:crosses val="autoZero"/>
        <c:auto val="1"/>
        <c:lblAlgn val="ctr"/>
        <c:lblOffset val="100"/>
        <c:noMultiLvlLbl val="0"/>
      </c:catAx>
      <c:valAx>
        <c:axId val="762515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76229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86825201240296"/>
          <c:y val="0.36160027358071323"/>
          <c:w val="0.33333401150311587"/>
          <c:h val="0.5821125777691367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636929230085547E-2"/>
          <c:y val="3.0800236215984836E-2"/>
          <c:w val="0.64221488016483019"/>
          <c:h val="0.926021834214697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'Таблица 1'!$B$27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1'!$E$27:$I$27</c:f>
              <c:numCache>
                <c:formatCode>0.0</c:formatCode>
                <c:ptCount val="5"/>
                <c:pt idx="0" formatCode="General">
                  <c:v>526.20000000000005</c:v>
                </c:pt>
                <c:pt idx="1">
                  <c:v>554.1</c:v>
                </c:pt>
                <c:pt idx="2">
                  <c:v>539.4</c:v>
                </c:pt>
                <c:pt idx="3">
                  <c:v>590.70000000000005</c:v>
                </c:pt>
                <c:pt idx="4">
                  <c:v>601.70000000000005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C-49BD-BA3A-B8A2D4771DD4}"/>
            </c:ext>
          </c:extLst>
        </c:ser>
        <c:ser>
          <c:idx val="1"/>
          <c:order val="1"/>
          <c:tx>
            <c:strRef>
              <c:f>'Таблица 1'!$B$28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1'!$E$28:$I$28</c:f>
              <c:numCache>
                <c:formatCode>General</c:formatCode>
                <c:ptCount val="5"/>
                <c:pt idx="0">
                  <c:v>671.6</c:v>
                </c:pt>
                <c:pt idx="1">
                  <c:v>755.1</c:v>
                </c:pt>
                <c:pt idx="2" formatCode="0.0">
                  <c:v>693.3</c:v>
                </c:pt>
                <c:pt idx="3" formatCode="0.0">
                  <c:v>678.1</c:v>
                </c:pt>
                <c:pt idx="4" formatCode="0.0">
                  <c:v>613.70000000000005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C-49BD-BA3A-B8A2D4771DD4}"/>
            </c:ext>
          </c:extLst>
        </c:ser>
        <c:ser>
          <c:idx val="2"/>
          <c:order val="2"/>
          <c:tx>
            <c:strRef>
              <c:f>'Таблица 1'!$B$29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1'!$E$29:$I$29</c:f>
              <c:numCache>
                <c:formatCode>General</c:formatCode>
                <c:ptCount val="5"/>
                <c:pt idx="0">
                  <c:v>130.19999999999999</c:v>
                </c:pt>
                <c:pt idx="1">
                  <c:v>134.9</c:v>
                </c:pt>
                <c:pt idx="2" formatCode="0.0">
                  <c:v>140.80000000000001</c:v>
                </c:pt>
                <c:pt idx="3" formatCode="0.0">
                  <c:v>139.6</c:v>
                </c:pt>
                <c:pt idx="4" formatCode="0.0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7C-49BD-BA3A-B8A2D4771DD4}"/>
            </c:ext>
          </c:extLst>
        </c:ser>
        <c:ser>
          <c:idx val="4"/>
          <c:order val="3"/>
          <c:tx>
            <c:strRef>
              <c:f>'Таблица 1'!$B$31</c:f>
              <c:strCache>
                <c:ptCount val="1"/>
                <c:pt idx="0">
                  <c:v>Молодежная политика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1'!$E$31:$I$31</c:f>
              <c:numCache>
                <c:formatCode>General</c:formatCode>
                <c:ptCount val="5"/>
                <c:pt idx="0">
                  <c:v>16.7</c:v>
                </c:pt>
                <c:pt idx="1">
                  <c:v>9.4</c:v>
                </c:pt>
                <c:pt idx="2" formatCode="0.0">
                  <c:v>13.8</c:v>
                </c:pt>
                <c:pt idx="3" formatCode="0.0">
                  <c:v>12.9</c:v>
                </c:pt>
                <c:pt idx="4" formatCode="0.0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7C-49BD-BA3A-B8A2D4771DD4}"/>
            </c:ext>
          </c:extLst>
        </c:ser>
        <c:ser>
          <c:idx val="5"/>
          <c:order val="4"/>
          <c:tx>
            <c:strRef>
              <c:f>'Таблица 1'!$B$32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3486356204698731E-18"/>
                  <c:y val="-1.85185185185186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A7C-49BD-BA3A-B8A2D4771DD4}"/>
                </c:ext>
              </c:extLst>
            </c:dLbl>
            <c:dLbl>
              <c:idx val="1"/>
              <c:layout>
                <c:manualLayout>
                  <c:x val="-2.9394542481879492E-17"/>
                  <c:y val="-3.70370370370370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A7C-49BD-BA3A-B8A2D4771DD4}"/>
                </c:ext>
              </c:extLst>
            </c:dLbl>
            <c:dLbl>
              <c:idx val="2"/>
              <c:layout>
                <c:manualLayout>
                  <c:x val="-1.6033572027350496E-3"/>
                  <c:y val="-3.70370370370372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A7C-49BD-BA3A-B8A2D4771DD4}"/>
                </c:ext>
              </c:extLst>
            </c:dLbl>
            <c:dLbl>
              <c:idx val="3"/>
              <c:layout>
                <c:manualLayout>
                  <c:x val="-1.6033572027350496E-3"/>
                  <c:y val="-3.70370370370370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A7C-49BD-BA3A-B8A2D4771DD4}"/>
                </c:ext>
              </c:extLst>
            </c:dLbl>
            <c:dLbl>
              <c:idx val="4"/>
              <c:layout>
                <c:manualLayout>
                  <c:x val="-3.2067144054700992E-3"/>
                  <c:y val="-3.70370370370372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A7C-49BD-BA3A-B8A2D4771DD4}"/>
                </c:ext>
              </c:extLst>
            </c:dLbl>
            <c:spPr>
              <a:noFill/>
              <a:ln w="25400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'Таблица 1'!$E$2:$I$2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'Таблица 1'!$E$32:$I$32</c:f>
              <c:numCache>
                <c:formatCode>General</c:formatCode>
                <c:ptCount val="5"/>
                <c:pt idx="0">
                  <c:v>45.7</c:v>
                </c:pt>
                <c:pt idx="1">
                  <c:v>45.9</c:v>
                </c:pt>
                <c:pt idx="2" formatCode="0.0">
                  <c:v>47.8</c:v>
                </c:pt>
                <c:pt idx="3" formatCode="0.0">
                  <c:v>45.9</c:v>
                </c:pt>
                <c:pt idx="4" formatCode="0.0">
                  <c:v>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C-49BD-BA3A-B8A2D4771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568064"/>
        <c:axId val="76569600"/>
      </c:barChart>
      <c:catAx>
        <c:axId val="7656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6569600"/>
        <c:crosses val="autoZero"/>
        <c:auto val="1"/>
        <c:lblAlgn val="ctr"/>
        <c:lblOffset val="100"/>
        <c:noMultiLvlLbl val="0"/>
      </c:catAx>
      <c:valAx>
        <c:axId val="76569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6568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66797214349924"/>
          <c:y val="0.49107081144071135"/>
          <c:w val="0.34166736179069407"/>
          <c:h val="0.414193300584840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C405A-5642-45A1-B49E-DF013D24B2D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0994A7-D66F-46A2-B679-661CD8DD280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Распределение  полномочий между уровнями бюджетной системы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9B4115-F643-4756-A1AE-899950EA49F9}" type="parTrans" cxnId="{1B582E1F-D7BB-411D-80F9-4C3228A62EB7}">
      <dgm:prSet/>
      <dgm:spPr/>
      <dgm:t>
        <a:bodyPr/>
        <a:lstStyle/>
        <a:p>
          <a:endParaRPr lang="ru-RU"/>
        </a:p>
      </dgm:t>
    </dgm:pt>
    <dgm:pt modelId="{82A05631-D25A-4886-969E-57EBC8934ACA}" type="sibTrans" cxnId="{1B582E1F-D7BB-411D-80F9-4C3228A62EB7}">
      <dgm:prSet/>
      <dgm:spPr/>
      <dgm:t>
        <a:bodyPr/>
        <a:lstStyle/>
        <a:p>
          <a:endParaRPr lang="ru-RU"/>
        </a:p>
      </dgm:t>
    </dgm:pt>
    <dgm:pt modelId="{5362C338-561E-4CF0-8903-C8EC147E2F8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равных финансовых возможностей бюджетов БС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4F3B3E-4703-4661-BFF4-2D61DEBB704B}" type="parTrans" cxnId="{A72DBA3F-3C7F-4F55-8B4C-B8930423F519}">
      <dgm:prSet/>
      <dgm:spPr/>
      <dgm:t>
        <a:bodyPr/>
        <a:lstStyle/>
        <a:p>
          <a:endParaRPr lang="ru-RU"/>
        </a:p>
      </dgm:t>
    </dgm:pt>
    <dgm:pt modelId="{D8028C96-110B-43D7-AA95-ED7400208CB2}" type="sibTrans" cxnId="{A72DBA3F-3C7F-4F55-8B4C-B8930423F519}">
      <dgm:prSet/>
      <dgm:spPr/>
      <dgm:t>
        <a:bodyPr/>
        <a:lstStyle/>
        <a:p>
          <a:endParaRPr lang="ru-RU"/>
        </a:p>
      </dgm:t>
    </dgm:pt>
    <dgm:pt modelId="{F62BF29B-62DC-4586-AB14-4CCCAFC338EB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Распределение доходов между уровнями бюджетной системы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0FB3EC-7615-4FC7-BD89-8A40E64FA5BD}" type="parTrans" cxnId="{6A66F3C8-AB20-415C-A789-A8B58F105B86}">
      <dgm:prSet/>
      <dgm:spPr/>
      <dgm:t>
        <a:bodyPr/>
        <a:lstStyle/>
        <a:p>
          <a:endParaRPr lang="ru-RU"/>
        </a:p>
      </dgm:t>
    </dgm:pt>
    <dgm:pt modelId="{F152FD03-FD92-4BEB-BAE9-1B4DD0347F73}" type="sibTrans" cxnId="{6A66F3C8-AB20-415C-A789-A8B58F105B86}">
      <dgm:prSet/>
      <dgm:spPr/>
      <dgm:t>
        <a:bodyPr/>
        <a:lstStyle/>
        <a:p>
          <a:endParaRPr lang="ru-RU"/>
        </a:p>
      </dgm:t>
    </dgm:pt>
    <dgm:pt modelId="{A1EF6C60-8649-4219-A363-E1FC07758E27}" type="pres">
      <dgm:prSet presAssocID="{F47C405A-5642-45A1-B49E-DF013D24B2D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03D080-578D-4042-8D38-B268CBC4730E}" type="pres">
      <dgm:prSet presAssocID="{F47C405A-5642-45A1-B49E-DF013D24B2DD}" presName="cycle" presStyleCnt="0"/>
      <dgm:spPr/>
    </dgm:pt>
    <dgm:pt modelId="{128E354F-B681-4CA8-BA81-E13BC52BE9E2}" type="pres">
      <dgm:prSet presAssocID="{F47C405A-5642-45A1-B49E-DF013D24B2DD}" presName="centerShape" presStyleCnt="0"/>
      <dgm:spPr/>
    </dgm:pt>
    <dgm:pt modelId="{18439CC9-C545-4A14-BE4A-AB8176626E0C}" type="pres">
      <dgm:prSet presAssocID="{F47C405A-5642-45A1-B49E-DF013D24B2DD}" presName="connSite" presStyleLbl="node1" presStyleIdx="0" presStyleCnt="4"/>
      <dgm:spPr/>
    </dgm:pt>
    <dgm:pt modelId="{081A9FB1-8C98-4D29-A3F4-EBA80B5E0559}" type="pres">
      <dgm:prSet presAssocID="{F47C405A-5642-45A1-B49E-DF013D24B2DD}" presName="visible" presStyleLbl="node1" presStyleIdx="0" presStyleCnt="4" custScaleX="116876" custScaleY="111395"/>
      <dgm:spPr>
        <a:solidFill>
          <a:schemeClr val="accent4">
            <a:lumMod val="40000"/>
            <a:lumOff val="60000"/>
          </a:schemeClr>
        </a:solidFill>
      </dgm:spPr>
    </dgm:pt>
    <dgm:pt modelId="{CA358C6E-35E2-4601-B622-6E278FF43C1B}" type="pres">
      <dgm:prSet presAssocID="{5F9B4115-F643-4756-A1AE-899950EA49F9}" presName="Name25" presStyleLbl="parChTrans1D1" presStyleIdx="0" presStyleCnt="3"/>
      <dgm:spPr/>
      <dgm:t>
        <a:bodyPr/>
        <a:lstStyle/>
        <a:p>
          <a:endParaRPr lang="ru-RU"/>
        </a:p>
      </dgm:t>
    </dgm:pt>
    <dgm:pt modelId="{7B917993-65D0-442A-B03E-8EA3E9899C29}" type="pres">
      <dgm:prSet presAssocID="{520994A7-D66F-46A2-B679-661CD8DD2801}" presName="node" presStyleCnt="0"/>
      <dgm:spPr/>
    </dgm:pt>
    <dgm:pt modelId="{6029ECFA-9E35-4B20-8A09-BCBE0CA6283A}" type="pres">
      <dgm:prSet presAssocID="{520994A7-D66F-46A2-B679-661CD8DD2801}" presName="parentNode" presStyleLbl="node1" presStyleIdx="1" presStyleCnt="4" custScaleX="172784" custScaleY="169310" custLinFactNeighborX="13681" custLinFactNeighborY="-744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43EF5-468D-4C98-888E-8808D5DB19D8}" type="pres">
      <dgm:prSet presAssocID="{520994A7-D66F-46A2-B679-661CD8DD280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6112E-11D8-4A60-A4A1-410C1BBF89EE}" type="pres">
      <dgm:prSet presAssocID="{014F3B3E-4703-4661-BFF4-2D61DEBB704B}" presName="Name25" presStyleLbl="parChTrans1D1" presStyleIdx="1" presStyleCnt="3"/>
      <dgm:spPr/>
      <dgm:t>
        <a:bodyPr/>
        <a:lstStyle/>
        <a:p>
          <a:endParaRPr lang="ru-RU"/>
        </a:p>
      </dgm:t>
    </dgm:pt>
    <dgm:pt modelId="{4DDAC8EB-103E-419C-8B82-5245EEB0EFDE}" type="pres">
      <dgm:prSet presAssocID="{5362C338-561E-4CF0-8903-C8EC147E2F86}" presName="node" presStyleCnt="0"/>
      <dgm:spPr/>
    </dgm:pt>
    <dgm:pt modelId="{25CAE0FA-5958-4E3A-BAD3-8AA8E1B2F3EA}" type="pres">
      <dgm:prSet presAssocID="{5362C338-561E-4CF0-8903-C8EC147E2F86}" presName="parentNode" presStyleLbl="node1" presStyleIdx="2" presStyleCnt="4" custScaleX="158951" custScaleY="160633" custLinFactNeighborX="40895" custLinFactNeighborY="68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21836-0E23-4EA5-99CB-79D0317981C7}" type="pres">
      <dgm:prSet presAssocID="{5362C338-561E-4CF0-8903-C8EC147E2F8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7C100-2D47-4D7B-9659-DDE6BC556127}" type="pres">
      <dgm:prSet presAssocID="{F80FB3EC-7615-4FC7-BD89-8A40E64FA5BD}" presName="Name25" presStyleLbl="parChTrans1D1" presStyleIdx="2" presStyleCnt="3"/>
      <dgm:spPr/>
      <dgm:t>
        <a:bodyPr/>
        <a:lstStyle/>
        <a:p>
          <a:endParaRPr lang="ru-RU"/>
        </a:p>
      </dgm:t>
    </dgm:pt>
    <dgm:pt modelId="{52EB067D-9402-471E-A3E5-2BA40E35CBD5}" type="pres">
      <dgm:prSet presAssocID="{F62BF29B-62DC-4586-AB14-4CCCAFC338EB}" presName="node" presStyleCnt="0"/>
      <dgm:spPr/>
    </dgm:pt>
    <dgm:pt modelId="{F134FC64-6667-4AD1-922F-7F7BA37515AF}" type="pres">
      <dgm:prSet presAssocID="{F62BF29B-62DC-4586-AB14-4CCCAFC338EB}" presName="parentNode" presStyleLbl="node1" presStyleIdx="3" presStyleCnt="4" custScaleX="172226" custScaleY="159803" custLinFactNeighborX="44261" custLinFactNeighborY="630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36861-4DB2-4F2F-872E-C9BA3197B6F1}" type="pres">
      <dgm:prSet presAssocID="{F62BF29B-62DC-4586-AB14-4CCCAFC338E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E43333-E084-4062-8F64-91A25A4CDB01}" type="presOf" srcId="{F80FB3EC-7615-4FC7-BD89-8A40E64FA5BD}" destId="{4867C100-2D47-4D7B-9659-DDE6BC556127}" srcOrd="0" destOrd="0" presId="urn:microsoft.com/office/officeart/2005/8/layout/radial2"/>
    <dgm:cxn modelId="{F73D8D51-8643-4668-9D61-F4E1AD3E5780}" type="presOf" srcId="{014F3B3E-4703-4661-BFF4-2D61DEBB704B}" destId="{B966112E-11D8-4A60-A4A1-410C1BBF89EE}" srcOrd="0" destOrd="0" presId="urn:microsoft.com/office/officeart/2005/8/layout/radial2"/>
    <dgm:cxn modelId="{6A66F3C8-AB20-415C-A789-A8B58F105B86}" srcId="{F47C405A-5642-45A1-B49E-DF013D24B2DD}" destId="{F62BF29B-62DC-4586-AB14-4CCCAFC338EB}" srcOrd="2" destOrd="0" parTransId="{F80FB3EC-7615-4FC7-BD89-8A40E64FA5BD}" sibTransId="{F152FD03-FD92-4BEB-BAE9-1B4DD0347F73}"/>
    <dgm:cxn modelId="{414EE6DE-9F03-45AA-BC39-7D0A220A9B85}" type="presOf" srcId="{5F9B4115-F643-4756-A1AE-899950EA49F9}" destId="{CA358C6E-35E2-4601-B622-6E278FF43C1B}" srcOrd="0" destOrd="0" presId="urn:microsoft.com/office/officeart/2005/8/layout/radial2"/>
    <dgm:cxn modelId="{1B582E1F-D7BB-411D-80F9-4C3228A62EB7}" srcId="{F47C405A-5642-45A1-B49E-DF013D24B2DD}" destId="{520994A7-D66F-46A2-B679-661CD8DD2801}" srcOrd="0" destOrd="0" parTransId="{5F9B4115-F643-4756-A1AE-899950EA49F9}" sibTransId="{82A05631-D25A-4886-969E-57EBC8934ACA}"/>
    <dgm:cxn modelId="{71400255-1795-4D48-84CE-F9FA265E1C01}" type="presOf" srcId="{520994A7-D66F-46A2-B679-661CD8DD2801}" destId="{6029ECFA-9E35-4B20-8A09-BCBE0CA6283A}" srcOrd="0" destOrd="0" presId="urn:microsoft.com/office/officeart/2005/8/layout/radial2"/>
    <dgm:cxn modelId="{6DF5FAD5-BEFF-4F98-97F6-F6E35F4C239E}" type="presOf" srcId="{5362C338-561E-4CF0-8903-C8EC147E2F86}" destId="{25CAE0FA-5958-4E3A-BAD3-8AA8E1B2F3EA}" srcOrd="0" destOrd="0" presId="urn:microsoft.com/office/officeart/2005/8/layout/radial2"/>
    <dgm:cxn modelId="{7CDA3F99-2FB5-4FDE-B509-8C8EDF828B7A}" type="presOf" srcId="{F47C405A-5642-45A1-B49E-DF013D24B2DD}" destId="{A1EF6C60-8649-4219-A363-E1FC07758E27}" srcOrd="0" destOrd="0" presId="urn:microsoft.com/office/officeart/2005/8/layout/radial2"/>
    <dgm:cxn modelId="{12BF5694-1B6B-44F7-87B1-F970F0955F01}" type="presOf" srcId="{F62BF29B-62DC-4586-AB14-4CCCAFC338EB}" destId="{F134FC64-6667-4AD1-922F-7F7BA37515AF}" srcOrd="0" destOrd="0" presId="urn:microsoft.com/office/officeart/2005/8/layout/radial2"/>
    <dgm:cxn modelId="{A72DBA3F-3C7F-4F55-8B4C-B8930423F519}" srcId="{F47C405A-5642-45A1-B49E-DF013D24B2DD}" destId="{5362C338-561E-4CF0-8903-C8EC147E2F86}" srcOrd="1" destOrd="0" parTransId="{014F3B3E-4703-4661-BFF4-2D61DEBB704B}" sibTransId="{D8028C96-110B-43D7-AA95-ED7400208CB2}"/>
    <dgm:cxn modelId="{17EE7A74-7C7E-458A-AFA7-24C19360898F}" type="presParOf" srcId="{A1EF6C60-8649-4219-A363-E1FC07758E27}" destId="{EC03D080-578D-4042-8D38-B268CBC4730E}" srcOrd="0" destOrd="0" presId="urn:microsoft.com/office/officeart/2005/8/layout/radial2"/>
    <dgm:cxn modelId="{0715B128-E460-4CB7-8B72-E75980E4A988}" type="presParOf" srcId="{EC03D080-578D-4042-8D38-B268CBC4730E}" destId="{128E354F-B681-4CA8-BA81-E13BC52BE9E2}" srcOrd="0" destOrd="0" presId="urn:microsoft.com/office/officeart/2005/8/layout/radial2"/>
    <dgm:cxn modelId="{E3A10D3B-D647-4FE5-BA34-7457B2955F03}" type="presParOf" srcId="{128E354F-B681-4CA8-BA81-E13BC52BE9E2}" destId="{18439CC9-C545-4A14-BE4A-AB8176626E0C}" srcOrd="0" destOrd="0" presId="urn:microsoft.com/office/officeart/2005/8/layout/radial2"/>
    <dgm:cxn modelId="{9A5B791E-0B49-441B-9C69-EC82048AC6C5}" type="presParOf" srcId="{128E354F-B681-4CA8-BA81-E13BC52BE9E2}" destId="{081A9FB1-8C98-4D29-A3F4-EBA80B5E0559}" srcOrd="1" destOrd="0" presId="urn:microsoft.com/office/officeart/2005/8/layout/radial2"/>
    <dgm:cxn modelId="{FBD1AA47-9FE8-4CA4-A287-39BFDA38898E}" type="presParOf" srcId="{EC03D080-578D-4042-8D38-B268CBC4730E}" destId="{CA358C6E-35E2-4601-B622-6E278FF43C1B}" srcOrd="1" destOrd="0" presId="urn:microsoft.com/office/officeart/2005/8/layout/radial2"/>
    <dgm:cxn modelId="{D3A96CC5-9428-43F0-811D-77878C5D194E}" type="presParOf" srcId="{EC03D080-578D-4042-8D38-B268CBC4730E}" destId="{7B917993-65D0-442A-B03E-8EA3E9899C29}" srcOrd="2" destOrd="0" presId="urn:microsoft.com/office/officeart/2005/8/layout/radial2"/>
    <dgm:cxn modelId="{0B643671-8B51-4853-A6F2-9939547E7608}" type="presParOf" srcId="{7B917993-65D0-442A-B03E-8EA3E9899C29}" destId="{6029ECFA-9E35-4B20-8A09-BCBE0CA6283A}" srcOrd="0" destOrd="0" presId="urn:microsoft.com/office/officeart/2005/8/layout/radial2"/>
    <dgm:cxn modelId="{17024657-C05B-4611-B83D-FE264722CCF2}" type="presParOf" srcId="{7B917993-65D0-442A-B03E-8EA3E9899C29}" destId="{55E43EF5-468D-4C98-888E-8808D5DB19D8}" srcOrd="1" destOrd="0" presId="urn:microsoft.com/office/officeart/2005/8/layout/radial2"/>
    <dgm:cxn modelId="{9F4DF1AA-71B7-40A2-9ED3-65642673CDA0}" type="presParOf" srcId="{EC03D080-578D-4042-8D38-B268CBC4730E}" destId="{B966112E-11D8-4A60-A4A1-410C1BBF89EE}" srcOrd="3" destOrd="0" presId="urn:microsoft.com/office/officeart/2005/8/layout/radial2"/>
    <dgm:cxn modelId="{05791AD2-3443-4730-A86B-2E8DD95D6F61}" type="presParOf" srcId="{EC03D080-578D-4042-8D38-B268CBC4730E}" destId="{4DDAC8EB-103E-419C-8B82-5245EEB0EFDE}" srcOrd="4" destOrd="0" presId="urn:microsoft.com/office/officeart/2005/8/layout/radial2"/>
    <dgm:cxn modelId="{CF6FB0CD-EE11-4567-8F25-2C0EDF782FF9}" type="presParOf" srcId="{4DDAC8EB-103E-419C-8B82-5245EEB0EFDE}" destId="{25CAE0FA-5958-4E3A-BAD3-8AA8E1B2F3EA}" srcOrd="0" destOrd="0" presId="urn:microsoft.com/office/officeart/2005/8/layout/radial2"/>
    <dgm:cxn modelId="{B85927EC-B2AB-48BE-A1E5-AE691C82F7D3}" type="presParOf" srcId="{4DDAC8EB-103E-419C-8B82-5245EEB0EFDE}" destId="{FAE21836-0E23-4EA5-99CB-79D0317981C7}" srcOrd="1" destOrd="0" presId="urn:microsoft.com/office/officeart/2005/8/layout/radial2"/>
    <dgm:cxn modelId="{86307AA0-4796-458F-8692-D3F62E6678CF}" type="presParOf" srcId="{EC03D080-578D-4042-8D38-B268CBC4730E}" destId="{4867C100-2D47-4D7B-9659-DDE6BC556127}" srcOrd="5" destOrd="0" presId="urn:microsoft.com/office/officeart/2005/8/layout/radial2"/>
    <dgm:cxn modelId="{F4B84596-B5BD-4B68-BB7F-2F31EADA7476}" type="presParOf" srcId="{EC03D080-578D-4042-8D38-B268CBC4730E}" destId="{52EB067D-9402-471E-A3E5-2BA40E35CBD5}" srcOrd="6" destOrd="0" presId="urn:microsoft.com/office/officeart/2005/8/layout/radial2"/>
    <dgm:cxn modelId="{621E2807-5352-44AA-9DC5-BFBA771BC14C}" type="presParOf" srcId="{52EB067D-9402-471E-A3E5-2BA40E35CBD5}" destId="{F134FC64-6667-4AD1-922F-7F7BA37515AF}" srcOrd="0" destOrd="0" presId="urn:microsoft.com/office/officeart/2005/8/layout/radial2"/>
    <dgm:cxn modelId="{6D0714C4-CFB2-4F6F-9409-0B2E9D5E7D81}" type="presParOf" srcId="{52EB067D-9402-471E-A3E5-2BA40E35CBD5}" destId="{D3236861-4DB2-4F2F-872E-C9BA3197B6F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97672-AE9D-4847-9E8F-58CD28B093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A3655F-0C95-4097-BAD4-D3DA0838AC13}">
      <dgm:prSet custT="1"/>
      <dgm:spPr/>
      <dgm:t>
        <a:bodyPr/>
        <a:lstStyle/>
        <a:p>
          <a:pPr algn="ctr"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Содействие развитию субъектов малого предпринимательства с целью повышения их участия в наполнении бюджетной системы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0A8F696-3568-4515-B0BA-F0693F580EF0}" type="parTrans" cxnId="{881E8131-B8A1-4756-AF8C-F5CA39B6ABB2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11713E7-6474-4CAD-96F4-C9EACE404E5E}" type="sibTrans" cxnId="{881E8131-B8A1-4756-AF8C-F5CA39B6ABB2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E8482C38-7A13-42FF-B472-5D7B59D749C5}">
      <dgm:prSet custT="1"/>
      <dgm:spPr/>
      <dgm:t>
        <a:bodyPr/>
        <a:lstStyle/>
        <a:p>
          <a:pPr algn="ctr"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Повышение собираемости </a:t>
          </a:r>
        </a:p>
        <a:p>
          <a:pPr algn="ctr"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налогов и сборов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4B92DA4-3C62-4938-8A6F-8B3D61353447}" type="parTrans" cxnId="{1FCD5795-BF25-4862-AD22-F9F47D378BF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3236FD93-A3F9-4954-8D28-E649CD5D2BC0}" type="sibTrans" cxnId="{1FCD5795-BF25-4862-AD22-F9F47D378BF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7297171C-BDEA-4893-B41A-BA9B984983F0}">
      <dgm:prSet custT="1"/>
      <dgm:spPr/>
      <dgm:t>
        <a:bodyPr/>
        <a:lstStyle/>
        <a:p>
          <a:pPr algn="ctr"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Повышение качества администрирования доходов бюджета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D053ABA-098B-493B-BC2E-118CDF22A2DE}" type="parTrans" cxnId="{AF1343A8-A67D-4613-BCC8-ABDED0CB8015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E077FEC-368F-40A7-AD63-8EA4A3056D6F}" type="sibTrans" cxnId="{AF1343A8-A67D-4613-BCC8-ABDED0CB8015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4A802C38-DD55-47BD-93DB-43E5D1E1BBC3}">
      <dgm:prSet custT="1"/>
      <dgm:spPr/>
      <dgm:t>
        <a:bodyPr/>
        <a:lstStyle/>
        <a:p>
          <a:pPr algn="ctr"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Совершенствование имущественного налогообложения хозяйствующих субъектов и физических лиц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6D9BDEF-8FCC-43F5-92C5-C6302B8DCB5E}" type="parTrans" cxnId="{1069F3CD-C69E-44BE-9077-D6E0E948F2D7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2C16D1B-B978-4E61-B14C-5393A8B335B1}" type="sibTrans" cxnId="{1069F3CD-C69E-44BE-9077-D6E0E948F2D7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252843BA-9FE4-4B23-A8B1-E6EDA1E5C255}">
      <dgm:prSet custT="1"/>
      <dgm:spPr/>
      <dgm:t>
        <a:bodyPr/>
        <a:lstStyle/>
        <a:p>
          <a:pPr algn="ctr"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Снижение неформальной занятости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8233268-30C8-4F4C-8DE3-5FA537B8774F}" type="parTrans" cxnId="{ECAFA63C-5934-4092-9676-ED57DAC3805A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8E857B2-68D2-4F4E-A300-1F62D24BE9FE}" type="sibTrans" cxnId="{ECAFA63C-5934-4092-9676-ED57DAC3805A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33CC3C17-0E65-48BC-A38C-F4307D6AE8C0}">
      <dgm:prSet custT="1"/>
      <dgm:spPr/>
      <dgm:t>
        <a:bodyPr/>
        <a:lstStyle/>
        <a:p>
          <a:pPr algn="ctr"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эффективности управления муниципальной собственности и повышение доходов от ее использования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7B4BA29-647D-4745-9F18-C843D58C4E9B}" type="parTrans" cxnId="{917D1AD6-EE70-43BA-B708-AECB6F3F4A26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4FB720E-6845-4E36-A9C0-B66674767E24}" type="sibTrans" cxnId="{917D1AD6-EE70-43BA-B708-AECB6F3F4A26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30A4419-B9E8-48F4-9304-682785F27E64}" type="pres">
      <dgm:prSet presAssocID="{14997672-AE9D-4847-9E8F-58CD28B093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F1474-B551-465B-A82C-0F17F96B95AF}" type="pres">
      <dgm:prSet presAssocID="{DEA3655F-0C95-4097-BAD4-D3DA0838AC13}" presName="parentText" presStyleLbl="node1" presStyleIdx="0" presStyleCnt="6" custScaleX="361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60FB7-F263-4DD0-BBDC-E3310B28B840}" type="pres">
      <dgm:prSet presAssocID="{C11713E7-6474-4CAD-96F4-C9EACE404E5E}" presName="spacer" presStyleCnt="0"/>
      <dgm:spPr/>
    </dgm:pt>
    <dgm:pt modelId="{5CD44B4D-CCAF-4B1C-AC90-22A920B0F450}" type="pres">
      <dgm:prSet presAssocID="{E8482C38-7A13-42FF-B472-5D7B59D749C5}" presName="parentText" presStyleLbl="node1" presStyleIdx="1" presStyleCnt="6" custScaleX="361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5766E-41FC-4C8F-8B41-ADC494A36EBE}" type="pres">
      <dgm:prSet presAssocID="{3236FD93-A3F9-4954-8D28-E649CD5D2BC0}" presName="spacer" presStyleCnt="0"/>
      <dgm:spPr/>
    </dgm:pt>
    <dgm:pt modelId="{04614E66-1428-4CF7-9CAE-836C7A17E6E1}" type="pres">
      <dgm:prSet presAssocID="{7297171C-BDEA-4893-B41A-BA9B984983F0}" presName="parentText" presStyleLbl="node1" presStyleIdx="2" presStyleCnt="6" custScaleX="361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871B-1890-4DB8-BC8D-6D76DE891324}" type="pres">
      <dgm:prSet presAssocID="{6E077FEC-368F-40A7-AD63-8EA4A3056D6F}" presName="spacer" presStyleCnt="0"/>
      <dgm:spPr/>
    </dgm:pt>
    <dgm:pt modelId="{0672C36E-9D2D-48A8-8C74-3F1C67946648}" type="pres">
      <dgm:prSet presAssocID="{4A802C38-DD55-47BD-93DB-43E5D1E1BBC3}" presName="parentText" presStyleLbl="node1" presStyleIdx="3" presStyleCnt="6" custScaleX="37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854C7-84AC-474F-A82C-C3F1CA1AD978}" type="pres">
      <dgm:prSet presAssocID="{A2C16D1B-B978-4E61-B14C-5393A8B335B1}" presName="spacer" presStyleCnt="0"/>
      <dgm:spPr/>
    </dgm:pt>
    <dgm:pt modelId="{DD91ED86-9ED0-42AE-A29A-ED47106833D6}" type="pres">
      <dgm:prSet presAssocID="{252843BA-9FE4-4B23-A8B1-E6EDA1E5C255}" presName="parentText" presStyleLbl="node1" presStyleIdx="4" presStyleCnt="6" custScaleX="37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2ECBA-5C66-49DF-B3A8-9EABDA6E8F2A}" type="pres">
      <dgm:prSet presAssocID="{18E857B2-68D2-4F4E-A300-1F62D24BE9FE}" presName="spacer" presStyleCnt="0"/>
      <dgm:spPr/>
    </dgm:pt>
    <dgm:pt modelId="{F11B8FA9-3E44-477D-A847-68C486ECA91F}" type="pres">
      <dgm:prSet presAssocID="{33CC3C17-0E65-48BC-A38C-F4307D6AE8C0}" presName="parentText" presStyleLbl="node1" presStyleIdx="5" presStyleCnt="6" custScaleX="37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1343A8-A67D-4613-BCC8-ABDED0CB8015}" srcId="{14997672-AE9D-4847-9E8F-58CD28B0932F}" destId="{7297171C-BDEA-4893-B41A-BA9B984983F0}" srcOrd="2" destOrd="0" parTransId="{CD053ABA-098B-493B-BC2E-118CDF22A2DE}" sibTransId="{6E077FEC-368F-40A7-AD63-8EA4A3056D6F}"/>
    <dgm:cxn modelId="{C65754C9-7055-4107-9E2D-8FC5D6C5E206}" type="presOf" srcId="{33CC3C17-0E65-48BC-A38C-F4307D6AE8C0}" destId="{F11B8FA9-3E44-477D-A847-68C486ECA91F}" srcOrd="0" destOrd="0" presId="urn:microsoft.com/office/officeart/2005/8/layout/vList2"/>
    <dgm:cxn modelId="{ECAFA63C-5934-4092-9676-ED57DAC3805A}" srcId="{14997672-AE9D-4847-9E8F-58CD28B0932F}" destId="{252843BA-9FE4-4B23-A8B1-E6EDA1E5C255}" srcOrd="4" destOrd="0" parTransId="{58233268-30C8-4F4C-8DE3-5FA537B8774F}" sibTransId="{18E857B2-68D2-4F4E-A300-1F62D24BE9FE}"/>
    <dgm:cxn modelId="{4E7C7EAF-6B89-4202-8772-4D660F1B3F6A}" type="presOf" srcId="{7297171C-BDEA-4893-B41A-BA9B984983F0}" destId="{04614E66-1428-4CF7-9CAE-836C7A17E6E1}" srcOrd="0" destOrd="0" presId="urn:microsoft.com/office/officeart/2005/8/layout/vList2"/>
    <dgm:cxn modelId="{1069F3CD-C69E-44BE-9077-D6E0E948F2D7}" srcId="{14997672-AE9D-4847-9E8F-58CD28B0932F}" destId="{4A802C38-DD55-47BD-93DB-43E5D1E1BBC3}" srcOrd="3" destOrd="0" parTransId="{46D9BDEF-8FCC-43F5-92C5-C6302B8DCB5E}" sibTransId="{A2C16D1B-B978-4E61-B14C-5393A8B335B1}"/>
    <dgm:cxn modelId="{ACF284D7-7022-4024-BB03-0AB25B88B4B8}" type="presOf" srcId="{252843BA-9FE4-4B23-A8B1-E6EDA1E5C255}" destId="{DD91ED86-9ED0-42AE-A29A-ED47106833D6}" srcOrd="0" destOrd="0" presId="urn:microsoft.com/office/officeart/2005/8/layout/vList2"/>
    <dgm:cxn modelId="{917D1AD6-EE70-43BA-B708-AECB6F3F4A26}" srcId="{14997672-AE9D-4847-9E8F-58CD28B0932F}" destId="{33CC3C17-0E65-48BC-A38C-F4307D6AE8C0}" srcOrd="5" destOrd="0" parTransId="{57B4BA29-647D-4745-9F18-C843D58C4E9B}" sibTransId="{84FB720E-6845-4E36-A9C0-B66674767E24}"/>
    <dgm:cxn modelId="{18DA9193-8147-4997-A502-2C0AD56DAEAB}" type="presOf" srcId="{E8482C38-7A13-42FF-B472-5D7B59D749C5}" destId="{5CD44B4D-CCAF-4B1C-AC90-22A920B0F450}" srcOrd="0" destOrd="0" presId="urn:microsoft.com/office/officeart/2005/8/layout/vList2"/>
    <dgm:cxn modelId="{881E8131-B8A1-4756-AF8C-F5CA39B6ABB2}" srcId="{14997672-AE9D-4847-9E8F-58CD28B0932F}" destId="{DEA3655F-0C95-4097-BAD4-D3DA0838AC13}" srcOrd="0" destOrd="0" parTransId="{60A8F696-3568-4515-B0BA-F0693F580EF0}" sibTransId="{C11713E7-6474-4CAD-96F4-C9EACE404E5E}"/>
    <dgm:cxn modelId="{1FCD5795-BF25-4862-AD22-F9F47D378BFE}" srcId="{14997672-AE9D-4847-9E8F-58CD28B0932F}" destId="{E8482C38-7A13-42FF-B472-5D7B59D749C5}" srcOrd="1" destOrd="0" parTransId="{64B92DA4-3C62-4938-8A6F-8B3D61353447}" sibTransId="{3236FD93-A3F9-4954-8D28-E649CD5D2BC0}"/>
    <dgm:cxn modelId="{9B3DD273-108A-4DF6-91D7-18415D3E6BE8}" type="presOf" srcId="{14997672-AE9D-4847-9E8F-58CD28B0932F}" destId="{830A4419-B9E8-48F4-9304-682785F27E64}" srcOrd="0" destOrd="0" presId="urn:microsoft.com/office/officeart/2005/8/layout/vList2"/>
    <dgm:cxn modelId="{E1DF9AB1-A834-41CA-AE52-BF7AF323E5FC}" type="presOf" srcId="{4A802C38-DD55-47BD-93DB-43E5D1E1BBC3}" destId="{0672C36E-9D2D-48A8-8C74-3F1C67946648}" srcOrd="0" destOrd="0" presId="urn:microsoft.com/office/officeart/2005/8/layout/vList2"/>
    <dgm:cxn modelId="{B875F74E-799E-487D-90C0-635A3D826B4D}" type="presOf" srcId="{DEA3655F-0C95-4097-BAD4-D3DA0838AC13}" destId="{322F1474-B551-465B-A82C-0F17F96B95AF}" srcOrd="0" destOrd="0" presId="urn:microsoft.com/office/officeart/2005/8/layout/vList2"/>
    <dgm:cxn modelId="{FE9C3A41-209A-4981-A914-C2657E29B5DE}" type="presParOf" srcId="{830A4419-B9E8-48F4-9304-682785F27E64}" destId="{322F1474-B551-465B-A82C-0F17F96B95AF}" srcOrd="0" destOrd="0" presId="urn:microsoft.com/office/officeart/2005/8/layout/vList2"/>
    <dgm:cxn modelId="{01D3A531-6ED0-48C7-A423-1D49563EC968}" type="presParOf" srcId="{830A4419-B9E8-48F4-9304-682785F27E64}" destId="{FFD60FB7-F263-4DD0-BBDC-E3310B28B840}" srcOrd="1" destOrd="0" presId="urn:microsoft.com/office/officeart/2005/8/layout/vList2"/>
    <dgm:cxn modelId="{56A76AAE-4E6B-4AD3-8E0C-EA30F92DB3DA}" type="presParOf" srcId="{830A4419-B9E8-48F4-9304-682785F27E64}" destId="{5CD44B4D-CCAF-4B1C-AC90-22A920B0F450}" srcOrd="2" destOrd="0" presId="urn:microsoft.com/office/officeart/2005/8/layout/vList2"/>
    <dgm:cxn modelId="{C2DA1243-EF88-417F-A150-EF00C997304C}" type="presParOf" srcId="{830A4419-B9E8-48F4-9304-682785F27E64}" destId="{8A95766E-41FC-4C8F-8B41-ADC494A36EBE}" srcOrd="3" destOrd="0" presId="urn:microsoft.com/office/officeart/2005/8/layout/vList2"/>
    <dgm:cxn modelId="{691FE863-1961-4B72-8CF0-6FB4B831467E}" type="presParOf" srcId="{830A4419-B9E8-48F4-9304-682785F27E64}" destId="{04614E66-1428-4CF7-9CAE-836C7A17E6E1}" srcOrd="4" destOrd="0" presId="urn:microsoft.com/office/officeart/2005/8/layout/vList2"/>
    <dgm:cxn modelId="{9EBF16E9-22B6-48A4-8C37-CB5DE639E1F4}" type="presParOf" srcId="{830A4419-B9E8-48F4-9304-682785F27E64}" destId="{C731871B-1890-4DB8-BC8D-6D76DE891324}" srcOrd="5" destOrd="0" presId="urn:microsoft.com/office/officeart/2005/8/layout/vList2"/>
    <dgm:cxn modelId="{D1E0F2F5-EA47-4B8F-8767-7E95F5E2A96D}" type="presParOf" srcId="{830A4419-B9E8-48F4-9304-682785F27E64}" destId="{0672C36E-9D2D-48A8-8C74-3F1C67946648}" srcOrd="6" destOrd="0" presId="urn:microsoft.com/office/officeart/2005/8/layout/vList2"/>
    <dgm:cxn modelId="{897CEC56-8C0B-4F3A-9E51-FE5DB25FB7D4}" type="presParOf" srcId="{830A4419-B9E8-48F4-9304-682785F27E64}" destId="{5BA854C7-84AC-474F-A82C-C3F1CA1AD978}" srcOrd="7" destOrd="0" presId="urn:microsoft.com/office/officeart/2005/8/layout/vList2"/>
    <dgm:cxn modelId="{CE61C4B9-72C0-440D-A8FF-F02EFA01F5FA}" type="presParOf" srcId="{830A4419-B9E8-48F4-9304-682785F27E64}" destId="{DD91ED86-9ED0-42AE-A29A-ED47106833D6}" srcOrd="8" destOrd="0" presId="urn:microsoft.com/office/officeart/2005/8/layout/vList2"/>
    <dgm:cxn modelId="{91798D9D-36B7-4A24-AEA1-517BFE6F7825}" type="presParOf" srcId="{830A4419-B9E8-48F4-9304-682785F27E64}" destId="{BA92ECBA-5C66-49DF-B3A8-9EABDA6E8F2A}" srcOrd="9" destOrd="0" presId="urn:microsoft.com/office/officeart/2005/8/layout/vList2"/>
    <dgm:cxn modelId="{266D57BA-22E9-47EE-AF79-871276022A68}" type="presParOf" srcId="{830A4419-B9E8-48F4-9304-682785F27E64}" destId="{F11B8FA9-3E44-477D-A847-68C486ECA91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AF3CB7-FEF5-4572-8A6C-5DE0FF65A962}" type="doc">
      <dgm:prSet loTypeId="urn:microsoft.com/office/officeart/2005/8/layout/cycle3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723DA4B-736D-4B07-80E7-0FD42E8A5821}">
      <dgm:prSet custT="1"/>
      <dgm:spPr/>
      <dgm:t>
        <a:bodyPr/>
        <a:lstStyle/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Устойчивое социально-экономическое развитие района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9AF37AB-F1AE-4F54-A236-10E6A0C80182}" type="parTrans" cxnId="{DC1615A2-EDB4-492E-8E78-66E8FDD77226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9F51EE12-4C9D-4AF5-949D-8FFEEA184FD1}" type="sibTrans" cxnId="{DC1615A2-EDB4-492E-8E78-66E8FDD77226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43B3B91-E6D7-405C-A3CB-5F781CCC67C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0966E18A-7CD3-4894-A740-97C0437767F3}" type="parTrans" cxnId="{B38F2ADD-EF4B-4DD3-BAA9-629CBF7E96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377AC34-4F4F-4E64-863E-490DAE894101}" type="sibTrans" cxnId="{B38F2ADD-EF4B-4DD3-BAA9-629CBF7E96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6B6B352B-10F0-4D77-855A-A11D334A2EE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Совершенствование системы муниципальных закупок и повышение ее эффективности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4F868E3-B2A9-4CB7-9764-927826E412E7}" type="parTrans" cxnId="{8BEE1E41-8B60-4AAD-A606-B9DF72A92552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95D189B-B052-4C19-9DD7-8C3125546758}" type="sibTrans" cxnId="{8BEE1E41-8B60-4AAD-A606-B9DF72A92552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99325211-058C-4183-A5C9-556EB50CE16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Поддержание оптимального уровня муниципального долга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46A5E0B-8A42-47D7-B7FE-B3030AC01DF2}" type="parTrans" cxnId="{7C36F55D-2680-4D9E-A439-7F553827746B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5A6124B-E887-438A-96DE-CEC8AABA7BE5}" type="sibTrans" cxnId="{7C36F55D-2680-4D9E-A439-7F553827746B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BDC40643-8610-4CCC-966E-A198734F504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Повышение открытости и прозрачности управления общественными финансами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FAA5DAD-7356-4DB1-9330-EBF7AEF68659}" type="parTrans" cxnId="{85B4F452-4FA0-4A5F-B2AF-77F2AFED4D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F1AEB1A6-0F9A-4D90-A874-9B7456B9730C}" type="sibTrans" cxnId="{85B4F452-4FA0-4A5F-B2AF-77F2AFED4DC0}">
      <dgm:prSet/>
      <dgm:spPr/>
      <dgm:t>
        <a:bodyPr/>
        <a:lstStyle/>
        <a:p>
          <a:endParaRPr lang="ru-RU" sz="1200" b="1">
            <a:latin typeface="Times New Roman" pitchFamily="18" charset="0"/>
            <a:cs typeface="Times New Roman" pitchFamily="18" charset="0"/>
          </a:endParaRPr>
        </a:p>
      </dgm:t>
    </dgm:pt>
    <dgm:pt modelId="{5C9F0A1C-2CD8-4EAA-93A3-478AD98C83B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Обеспечение доступными и качественными муниципальными услугами населения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74527F2-BAB0-4BCA-9759-5A2C473D0DBE}" type="parTrans" cxnId="{E1A527B5-31D7-4336-BD81-23195A7E317D}">
      <dgm:prSet/>
      <dgm:spPr/>
      <dgm:t>
        <a:bodyPr/>
        <a:lstStyle/>
        <a:p>
          <a:endParaRPr lang="ru-RU"/>
        </a:p>
      </dgm:t>
    </dgm:pt>
    <dgm:pt modelId="{39618F00-82D1-481B-940D-9095864B0654}" type="sibTrans" cxnId="{E1A527B5-31D7-4336-BD81-23195A7E317D}">
      <dgm:prSet/>
      <dgm:spPr/>
      <dgm:t>
        <a:bodyPr/>
        <a:lstStyle/>
        <a:p>
          <a:endParaRPr lang="ru-RU"/>
        </a:p>
      </dgm:t>
    </dgm:pt>
    <dgm:pt modelId="{60472E10-5572-4EB6-BCD8-19D17F7E24A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операционной эффективности использования бюджетных средств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403E0FA-8101-4872-A9E7-9FA74EB51896}" type="parTrans" cxnId="{029540A8-EDFD-445A-A3DD-E6D70FD406C3}">
      <dgm:prSet/>
      <dgm:spPr/>
      <dgm:t>
        <a:bodyPr/>
        <a:lstStyle/>
        <a:p>
          <a:endParaRPr lang="ru-RU"/>
        </a:p>
      </dgm:t>
    </dgm:pt>
    <dgm:pt modelId="{6DDF5991-4A4D-47F8-9E90-671F48C1633D}" type="sibTrans" cxnId="{029540A8-EDFD-445A-A3DD-E6D70FD406C3}">
      <dgm:prSet/>
      <dgm:spPr/>
      <dgm:t>
        <a:bodyPr/>
        <a:lstStyle/>
        <a:p>
          <a:endParaRPr lang="ru-RU"/>
        </a:p>
      </dgm:t>
    </dgm:pt>
    <dgm:pt modelId="{D6379FED-0459-494E-8147-49C25A0EF785}" type="pres">
      <dgm:prSet presAssocID="{E5AF3CB7-FEF5-4572-8A6C-5DE0FF65A9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1788EB-C441-4A46-8C7D-71E96C81E448}" type="pres">
      <dgm:prSet presAssocID="{E5AF3CB7-FEF5-4572-8A6C-5DE0FF65A962}" presName="cycle" presStyleCnt="0"/>
      <dgm:spPr/>
    </dgm:pt>
    <dgm:pt modelId="{121129B1-A6B8-40EC-8AE2-9DB517F97A7B}" type="pres">
      <dgm:prSet presAssocID="{9723DA4B-736D-4B07-80E7-0FD42E8A5821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F9BD5-1EE3-4FC1-863B-BFEE0D05283F}" type="pres">
      <dgm:prSet presAssocID="{9F51EE12-4C9D-4AF5-949D-8FFEEA184FD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DB3CB53-0139-40DD-AB3F-B9E0F5F126AA}" type="pres">
      <dgm:prSet presAssocID="{60472E10-5572-4EB6-BCD8-19D17F7E24AD}" presName="nodeFollowingNodes" presStyleLbl="node1" presStyleIdx="1" presStyleCnt="7" custRadScaleRad="96599" custRadScaleInc="11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A64F4-0A04-41AE-BD46-B9DFEE51655E}" type="pres">
      <dgm:prSet presAssocID="{B43B3B91-E6D7-405C-A3CB-5F781CCC67CC}" presName="nodeFollowingNodes" presStyleLbl="node1" presStyleIdx="2" presStyleCnt="7" custRadScaleRad="100679" custRadScaleInc="-104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14348-8EFF-4AD2-92FD-238EFF23CCAD}" type="pres">
      <dgm:prSet presAssocID="{6B6B352B-10F0-4D77-855A-A11D334A2EE0}" presName="nodeFollowingNodes" presStyleLbl="node1" presStyleIdx="3" presStyleCnt="7" custRadScaleRad="96616" custRadScaleInc="230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94191-1D06-45AF-BA57-40271BF6ADA3}" type="pres">
      <dgm:prSet presAssocID="{99325211-058C-4183-A5C9-556EB50CE16E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102FF-7073-45E3-9111-BA5023EE5765}" type="pres">
      <dgm:prSet presAssocID="{BDC40643-8610-4CCC-966E-A198734F5044}" presName="nodeFollowingNodes" presStyleLbl="node1" presStyleIdx="5" presStyleCnt="7" custRadScaleRad="104783" custRadScaleInc="-239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CA65E-5E74-4B50-9200-1AFF6F3D2C72}" type="pres">
      <dgm:prSet presAssocID="{5C9F0A1C-2CD8-4EAA-93A3-478AD98C83B1}" presName="nodeFollowingNodes" presStyleLbl="node1" presStyleIdx="6" presStyleCnt="7" custRadScaleRad="98435" custRadScaleInc="-8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3BA7E-2F1E-461B-B8AF-B0AA2A8E8B88}" type="presOf" srcId="{BDC40643-8610-4CCC-966E-A198734F5044}" destId="{C10102FF-7073-45E3-9111-BA5023EE5765}" srcOrd="0" destOrd="0" presId="urn:microsoft.com/office/officeart/2005/8/layout/cycle3"/>
    <dgm:cxn modelId="{A065BE35-408B-4F16-ADA5-7F72F2D33C9F}" type="presOf" srcId="{6B6B352B-10F0-4D77-855A-A11D334A2EE0}" destId="{F7314348-8EFF-4AD2-92FD-238EFF23CCAD}" srcOrd="0" destOrd="0" presId="urn:microsoft.com/office/officeart/2005/8/layout/cycle3"/>
    <dgm:cxn modelId="{389D9EB5-6D82-4D2F-96CC-59E0C42E9E66}" type="presOf" srcId="{B43B3B91-E6D7-405C-A3CB-5F781CCC67CC}" destId="{093A64F4-0A04-41AE-BD46-B9DFEE51655E}" srcOrd="0" destOrd="0" presId="urn:microsoft.com/office/officeart/2005/8/layout/cycle3"/>
    <dgm:cxn modelId="{B38F2ADD-EF4B-4DD3-BAA9-629CBF7E96C0}" srcId="{E5AF3CB7-FEF5-4572-8A6C-5DE0FF65A962}" destId="{B43B3B91-E6D7-405C-A3CB-5F781CCC67CC}" srcOrd="2" destOrd="0" parTransId="{0966E18A-7CD3-4894-A740-97C0437767F3}" sibTransId="{B377AC34-4F4F-4E64-863E-490DAE894101}"/>
    <dgm:cxn modelId="{7AF3CA23-05A5-47DA-8F74-D0338EDCD6B4}" type="presOf" srcId="{E5AF3CB7-FEF5-4572-8A6C-5DE0FF65A962}" destId="{D6379FED-0459-494E-8147-49C25A0EF785}" srcOrd="0" destOrd="0" presId="urn:microsoft.com/office/officeart/2005/8/layout/cycle3"/>
    <dgm:cxn modelId="{8BEE1E41-8B60-4AAD-A606-B9DF72A92552}" srcId="{E5AF3CB7-FEF5-4572-8A6C-5DE0FF65A962}" destId="{6B6B352B-10F0-4D77-855A-A11D334A2EE0}" srcOrd="3" destOrd="0" parTransId="{64F868E3-B2A9-4CB7-9764-927826E412E7}" sibTransId="{B95D189B-B052-4C19-9DD7-8C3125546758}"/>
    <dgm:cxn modelId="{029540A8-EDFD-445A-A3DD-E6D70FD406C3}" srcId="{E5AF3CB7-FEF5-4572-8A6C-5DE0FF65A962}" destId="{60472E10-5572-4EB6-BCD8-19D17F7E24AD}" srcOrd="1" destOrd="0" parTransId="{0403E0FA-8101-4872-A9E7-9FA74EB51896}" sibTransId="{6DDF5991-4A4D-47F8-9E90-671F48C1633D}"/>
    <dgm:cxn modelId="{37C25AD2-A37C-4405-BFC0-5149B47948FB}" type="presOf" srcId="{5C9F0A1C-2CD8-4EAA-93A3-478AD98C83B1}" destId="{B11CA65E-5E74-4B50-9200-1AFF6F3D2C72}" srcOrd="0" destOrd="0" presId="urn:microsoft.com/office/officeart/2005/8/layout/cycle3"/>
    <dgm:cxn modelId="{85B4F452-4FA0-4A5F-B2AF-77F2AFED4DC0}" srcId="{E5AF3CB7-FEF5-4572-8A6C-5DE0FF65A962}" destId="{BDC40643-8610-4CCC-966E-A198734F5044}" srcOrd="5" destOrd="0" parTransId="{DFAA5DAD-7356-4DB1-9330-EBF7AEF68659}" sibTransId="{F1AEB1A6-0F9A-4D90-A874-9B7456B9730C}"/>
    <dgm:cxn modelId="{7C36F55D-2680-4D9E-A439-7F553827746B}" srcId="{E5AF3CB7-FEF5-4572-8A6C-5DE0FF65A962}" destId="{99325211-058C-4183-A5C9-556EB50CE16E}" srcOrd="4" destOrd="0" parTransId="{D46A5E0B-8A42-47D7-B7FE-B3030AC01DF2}" sibTransId="{B5A6124B-E887-438A-96DE-CEC8AABA7BE5}"/>
    <dgm:cxn modelId="{1A3383FE-69A6-48B5-A0E9-BBB441E045D1}" type="presOf" srcId="{9F51EE12-4C9D-4AF5-949D-8FFEEA184FD1}" destId="{29BF9BD5-1EE3-4FC1-863B-BFEE0D05283F}" srcOrd="0" destOrd="0" presId="urn:microsoft.com/office/officeart/2005/8/layout/cycle3"/>
    <dgm:cxn modelId="{C82A6DE1-ECE2-4211-952E-BCF5712316C9}" type="presOf" srcId="{9723DA4B-736D-4B07-80E7-0FD42E8A5821}" destId="{121129B1-A6B8-40EC-8AE2-9DB517F97A7B}" srcOrd="0" destOrd="0" presId="urn:microsoft.com/office/officeart/2005/8/layout/cycle3"/>
    <dgm:cxn modelId="{2C1707B7-BBD2-4E87-8992-3B85616213A2}" type="presOf" srcId="{99325211-058C-4183-A5C9-556EB50CE16E}" destId="{9E994191-1D06-45AF-BA57-40271BF6ADA3}" srcOrd="0" destOrd="0" presId="urn:microsoft.com/office/officeart/2005/8/layout/cycle3"/>
    <dgm:cxn modelId="{E1A527B5-31D7-4336-BD81-23195A7E317D}" srcId="{E5AF3CB7-FEF5-4572-8A6C-5DE0FF65A962}" destId="{5C9F0A1C-2CD8-4EAA-93A3-478AD98C83B1}" srcOrd="6" destOrd="0" parTransId="{A74527F2-BAB0-4BCA-9759-5A2C473D0DBE}" sibTransId="{39618F00-82D1-481B-940D-9095864B0654}"/>
    <dgm:cxn modelId="{DC1615A2-EDB4-492E-8E78-66E8FDD77226}" srcId="{E5AF3CB7-FEF5-4572-8A6C-5DE0FF65A962}" destId="{9723DA4B-736D-4B07-80E7-0FD42E8A5821}" srcOrd="0" destOrd="0" parTransId="{A9AF37AB-F1AE-4F54-A236-10E6A0C80182}" sibTransId="{9F51EE12-4C9D-4AF5-949D-8FFEEA184FD1}"/>
    <dgm:cxn modelId="{345310C8-FD6E-4232-AF86-F0B8DCDFE9F5}" type="presOf" srcId="{60472E10-5572-4EB6-BCD8-19D17F7E24AD}" destId="{9DB3CB53-0139-40DD-AB3F-B9E0F5F126AA}" srcOrd="0" destOrd="0" presId="urn:microsoft.com/office/officeart/2005/8/layout/cycle3"/>
    <dgm:cxn modelId="{B574342B-34B1-4901-BF9D-1F84B5D8DD26}" type="presParOf" srcId="{D6379FED-0459-494E-8147-49C25A0EF785}" destId="{0B1788EB-C441-4A46-8C7D-71E96C81E448}" srcOrd="0" destOrd="0" presId="urn:microsoft.com/office/officeart/2005/8/layout/cycle3"/>
    <dgm:cxn modelId="{16DC3E7C-3F6A-4039-BCC4-50C2A3979171}" type="presParOf" srcId="{0B1788EB-C441-4A46-8C7D-71E96C81E448}" destId="{121129B1-A6B8-40EC-8AE2-9DB517F97A7B}" srcOrd="0" destOrd="0" presId="urn:microsoft.com/office/officeart/2005/8/layout/cycle3"/>
    <dgm:cxn modelId="{8348E55A-C299-4A53-9230-EAEA29F333F5}" type="presParOf" srcId="{0B1788EB-C441-4A46-8C7D-71E96C81E448}" destId="{29BF9BD5-1EE3-4FC1-863B-BFEE0D05283F}" srcOrd="1" destOrd="0" presId="urn:microsoft.com/office/officeart/2005/8/layout/cycle3"/>
    <dgm:cxn modelId="{6C0CD0DC-D1A8-48C3-A9CC-91A013777CEE}" type="presParOf" srcId="{0B1788EB-C441-4A46-8C7D-71E96C81E448}" destId="{9DB3CB53-0139-40DD-AB3F-B9E0F5F126AA}" srcOrd="2" destOrd="0" presId="urn:microsoft.com/office/officeart/2005/8/layout/cycle3"/>
    <dgm:cxn modelId="{083348D2-0443-458A-9F8B-1684EBE273BF}" type="presParOf" srcId="{0B1788EB-C441-4A46-8C7D-71E96C81E448}" destId="{093A64F4-0A04-41AE-BD46-B9DFEE51655E}" srcOrd="3" destOrd="0" presId="urn:microsoft.com/office/officeart/2005/8/layout/cycle3"/>
    <dgm:cxn modelId="{35C11F06-D7DC-4B36-BB44-8A3E00982DE3}" type="presParOf" srcId="{0B1788EB-C441-4A46-8C7D-71E96C81E448}" destId="{F7314348-8EFF-4AD2-92FD-238EFF23CCAD}" srcOrd="4" destOrd="0" presId="urn:microsoft.com/office/officeart/2005/8/layout/cycle3"/>
    <dgm:cxn modelId="{F43A3E4F-30DA-4F88-9D34-8A3569361B7D}" type="presParOf" srcId="{0B1788EB-C441-4A46-8C7D-71E96C81E448}" destId="{9E994191-1D06-45AF-BA57-40271BF6ADA3}" srcOrd="5" destOrd="0" presId="urn:microsoft.com/office/officeart/2005/8/layout/cycle3"/>
    <dgm:cxn modelId="{8413759A-B95F-4BA8-B195-CD1BE997C6AA}" type="presParOf" srcId="{0B1788EB-C441-4A46-8C7D-71E96C81E448}" destId="{C10102FF-7073-45E3-9111-BA5023EE5765}" srcOrd="6" destOrd="0" presId="urn:microsoft.com/office/officeart/2005/8/layout/cycle3"/>
    <dgm:cxn modelId="{5A3CDA99-9471-428B-85FA-D4828AAF116E}" type="presParOf" srcId="{0B1788EB-C441-4A46-8C7D-71E96C81E448}" destId="{B11CA65E-5E74-4B50-9200-1AFF6F3D2C72}" srcOrd="7" destOrd="0" presId="urn:microsoft.com/office/officeart/2005/8/layout/cycle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7C100-2D47-4D7B-9659-DDE6BC556127}">
      <dsp:nvSpPr>
        <dsp:cNvPr id="0" name=""/>
        <dsp:cNvSpPr/>
      </dsp:nvSpPr>
      <dsp:spPr>
        <a:xfrm rot="2839604">
          <a:off x="1040888" y="3301500"/>
          <a:ext cx="810482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10482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6112E-11D8-4A60-A4A1-410C1BBF89EE}">
      <dsp:nvSpPr>
        <dsp:cNvPr id="0" name=""/>
        <dsp:cNvSpPr/>
      </dsp:nvSpPr>
      <dsp:spPr>
        <a:xfrm rot="116987">
          <a:off x="1213703" y="2488688"/>
          <a:ext cx="580559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80559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58C6E-35E2-4601-B622-6E278FF43C1B}">
      <dsp:nvSpPr>
        <dsp:cNvPr id="0" name=""/>
        <dsp:cNvSpPr/>
      </dsp:nvSpPr>
      <dsp:spPr>
        <a:xfrm rot="18421986">
          <a:off x="949104" y="1653382"/>
          <a:ext cx="66066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60664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A9FB1-8C98-4D29-A3F4-EBA80B5E0559}">
      <dsp:nvSpPr>
        <dsp:cNvPr id="0" name=""/>
        <dsp:cNvSpPr/>
      </dsp:nvSpPr>
      <dsp:spPr>
        <a:xfrm>
          <a:off x="-236381" y="1628444"/>
          <a:ext cx="1814034" cy="1728963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9ECFA-9E35-4B20-8A09-BCBE0CA6283A}">
      <dsp:nvSpPr>
        <dsp:cNvPr id="0" name=""/>
        <dsp:cNvSpPr/>
      </dsp:nvSpPr>
      <dsp:spPr>
        <a:xfrm>
          <a:off x="1152128" y="0"/>
          <a:ext cx="1609070" cy="157671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Распределение  полномочий между уровнями бюджетной системы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87771" y="230905"/>
        <a:ext cx="1137784" cy="1114908"/>
      </dsp:txXfrm>
    </dsp:sp>
    <dsp:sp modelId="{25CAE0FA-5958-4E3A-BAD3-8AA8E1B2F3EA}">
      <dsp:nvSpPr>
        <dsp:cNvPr id="0" name=""/>
        <dsp:cNvSpPr/>
      </dsp:nvSpPr>
      <dsp:spPr>
        <a:xfrm>
          <a:off x="1793675" y="1808398"/>
          <a:ext cx="1480248" cy="149591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равных финансовых возможностей бюджетов БС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10452" y="2027469"/>
        <a:ext cx="1046694" cy="1057770"/>
      </dsp:txXfrm>
    </dsp:sp>
    <dsp:sp modelId="{F134FC64-6667-4AD1-922F-7F7BA37515AF}">
      <dsp:nvSpPr>
        <dsp:cNvPr id="0" name=""/>
        <dsp:cNvSpPr/>
      </dsp:nvSpPr>
      <dsp:spPr>
        <a:xfrm>
          <a:off x="1440156" y="3453401"/>
          <a:ext cx="1603873" cy="148818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Распределение доходов между уровнями бюджетной системы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75038" y="3671340"/>
        <a:ext cx="1134109" cy="1052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F1474-B551-465B-A82C-0F17F96B95AF}">
      <dsp:nvSpPr>
        <dsp:cNvPr id="0" name=""/>
        <dsp:cNvSpPr/>
      </dsp:nvSpPr>
      <dsp:spPr>
        <a:xfrm>
          <a:off x="2669237" y="50762"/>
          <a:ext cx="3019739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Содействие развитию субъектов малого предпринимательства с целью повышения их участия в наполнении бюджетной системы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8532" y="90057"/>
        <a:ext cx="2941149" cy="726370"/>
      </dsp:txXfrm>
    </dsp:sp>
    <dsp:sp modelId="{5CD44B4D-CCAF-4B1C-AC90-22A920B0F450}">
      <dsp:nvSpPr>
        <dsp:cNvPr id="0" name=""/>
        <dsp:cNvSpPr/>
      </dsp:nvSpPr>
      <dsp:spPr>
        <a:xfrm>
          <a:off x="2669237" y="979562"/>
          <a:ext cx="3019739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Повышение собираемости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налогов и сборов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8532" y="1018857"/>
        <a:ext cx="2941149" cy="726370"/>
      </dsp:txXfrm>
    </dsp:sp>
    <dsp:sp modelId="{04614E66-1428-4CF7-9CAE-836C7A17E6E1}">
      <dsp:nvSpPr>
        <dsp:cNvPr id="0" name=""/>
        <dsp:cNvSpPr/>
      </dsp:nvSpPr>
      <dsp:spPr>
        <a:xfrm>
          <a:off x="2669237" y="1908362"/>
          <a:ext cx="3019739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Повышение качества администрирования доходов бюджета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8532" y="1947657"/>
        <a:ext cx="2941149" cy="726370"/>
      </dsp:txXfrm>
    </dsp:sp>
    <dsp:sp modelId="{0672C36E-9D2D-48A8-8C74-3F1C67946648}">
      <dsp:nvSpPr>
        <dsp:cNvPr id="0" name=""/>
        <dsp:cNvSpPr/>
      </dsp:nvSpPr>
      <dsp:spPr>
        <a:xfrm>
          <a:off x="2597231" y="2837162"/>
          <a:ext cx="3163751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Совершенствование имущественного налогообложения хозяйствующих субъектов и физических лиц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6526" y="2876457"/>
        <a:ext cx="3085161" cy="726370"/>
      </dsp:txXfrm>
    </dsp:sp>
    <dsp:sp modelId="{DD91ED86-9ED0-42AE-A29A-ED47106833D6}">
      <dsp:nvSpPr>
        <dsp:cNvPr id="0" name=""/>
        <dsp:cNvSpPr/>
      </dsp:nvSpPr>
      <dsp:spPr>
        <a:xfrm>
          <a:off x="2597231" y="3765962"/>
          <a:ext cx="3163751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Снижение неформальной занятости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6526" y="3805257"/>
        <a:ext cx="3085161" cy="726370"/>
      </dsp:txXfrm>
    </dsp:sp>
    <dsp:sp modelId="{F11B8FA9-3E44-477D-A847-68C486ECA91F}">
      <dsp:nvSpPr>
        <dsp:cNvPr id="0" name=""/>
        <dsp:cNvSpPr/>
      </dsp:nvSpPr>
      <dsp:spPr>
        <a:xfrm>
          <a:off x="2597231" y="4694762"/>
          <a:ext cx="3163751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эффективности управления муниципальной собственности и повышение доходов от ее использования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6526" y="4734057"/>
        <a:ext cx="3085161" cy="72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F9BD5-1EE3-4FC1-863B-BFEE0D05283F}">
      <dsp:nvSpPr>
        <dsp:cNvPr id="0" name=""/>
        <dsp:cNvSpPr/>
      </dsp:nvSpPr>
      <dsp:spPr>
        <a:xfrm>
          <a:off x="844815" y="-38102"/>
          <a:ext cx="6122729" cy="6122729"/>
        </a:xfrm>
        <a:prstGeom prst="circularArrow">
          <a:avLst>
            <a:gd name="adj1" fmla="val 5544"/>
            <a:gd name="adj2" fmla="val 330680"/>
            <a:gd name="adj3" fmla="val 14506471"/>
            <a:gd name="adj4" fmla="val 16955556"/>
            <a:gd name="adj5" fmla="val 575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29B1-A6B8-40EC-8AE2-9DB517F97A7B}">
      <dsp:nvSpPr>
        <dsp:cNvPr id="0" name=""/>
        <dsp:cNvSpPr/>
      </dsp:nvSpPr>
      <dsp:spPr>
        <a:xfrm>
          <a:off x="2946800" y="3287"/>
          <a:ext cx="1918758" cy="95937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Устойчивое социально-экономическое развитие района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93633" y="50120"/>
        <a:ext cx="1825092" cy="865713"/>
      </dsp:txXfrm>
    </dsp:sp>
    <dsp:sp modelId="{9DB3CB53-0139-40DD-AB3F-B9E0F5F126AA}">
      <dsp:nvSpPr>
        <dsp:cNvPr id="0" name=""/>
        <dsp:cNvSpPr/>
      </dsp:nvSpPr>
      <dsp:spPr>
        <a:xfrm>
          <a:off x="5412290" y="3145971"/>
          <a:ext cx="1918758" cy="9593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Повышение операционной эффективности использования бюджетных средств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59123" y="3192804"/>
        <a:ext cx="1825092" cy="865713"/>
      </dsp:txXfrm>
    </dsp:sp>
    <dsp:sp modelId="{093A64F4-0A04-41AE-BD46-B9DFEE51655E}">
      <dsp:nvSpPr>
        <dsp:cNvPr id="0" name=""/>
        <dsp:cNvSpPr/>
      </dsp:nvSpPr>
      <dsp:spPr>
        <a:xfrm>
          <a:off x="5126426" y="1144804"/>
          <a:ext cx="1918758" cy="9593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бюджетных расходов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73259" y="1191637"/>
        <a:ext cx="1825092" cy="865713"/>
      </dsp:txXfrm>
    </dsp:sp>
    <dsp:sp modelId="{F7314348-8EFF-4AD2-92FD-238EFF23CCAD}">
      <dsp:nvSpPr>
        <dsp:cNvPr id="0" name=""/>
        <dsp:cNvSpPr/>
      </dsp:nvSpPr>
      <dsp:spPr>
        <a:xfrm>
          <a:off x="480857" y="3145970"/>
          <a:ext cx="1918758" cy="9593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Совершенствование системы муниципальных закупок и повышение ее эффективности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7690" y="3192803"/>
        <a:ext cx="1825092" cy="865713"/>
      </dsp:txXfrm>
    </dsp:sp>
    <dsp:sp modelId="{9E994191-1D06-45AF-BA57-40271BF6ADA3}">
      <dsp:nvSpPr>
        <dsp:cNvPr id="0" name=""/>
        <dsp:cNvSpPr/>
      </dsp:nvSpPr>
      <dsp:spPr>
        <a:xfrm>
          <a:off x="1813942" y="4966663"/>
          <a:ext cx="1918758" cy="9593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Поддержание оптимального уровня муниципального долга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60775" y="5013496"/>
        <a:ext cx="1825092" cy="865713"/>
      </dsp:txXfrm>
    </dsp:sp>
    <dsp:sp modelId="{C10102FF-7073-45E3-9111-BA5023EE5765}">
      <dsp:nvSpPr>
        <dsp:cNvPr id="0" name=""/>
        <dsp:cNvSpPr/>
      </dsp:nvSpPr>
      <dsp:spPr>
        <a:xfrm>
          <a:off x="4340248" y="4968660"/>
          <a:ext cx="1918758" cy="9593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Повышение открытости и прозрачности управления общественными финансами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7081" y="5015493"/>
        <a:ext cx="1825092" cy="865713"/>
      </dsp:txXfrm>
    </dsp:sp>
    <dsp:sp modelId="{B11CA65E-5E74-4B50-9200-1AFF6F3D2C72}">
      <dsp:nvSpPr>
        <dsp:cNvPr id="0" name=""/>
        <dsp:cNvSpPr/>
      </dsp:nvSpPr>
      <dsp:spPr>
        <a:xfrm>
          <a:off x="838201" y="1144812"/>
          <a:ext cx="1918758" cy="95937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Обеспечение доступными и качественными муниципальными услугами населения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5034" y="1191645"/>
        <a:ext cx="1825092" cy="865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60423-9E76-4C6C-AD1D-25D0A62D3AF1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92911-1F69-4D66-A06B-52857FC7DA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2911-1F69-4D66-A06B-52857FC7DAE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2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2911-1F69-4D66-A06B-52857FC7DAE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3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CD0C-250F-4DF0-81F9-5A413C7C60EA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B6FA-0ED8-4955-9408-AE30D1A6C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ED93-7A99-430B-A1FF-B858F9C05482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E8C6-4C7E-41DF-8196-B03FAE939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F400-081A-4A62-A183-6989923A4E86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B6B8-F8BC-4428-BA5C-7E93B3EB1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8D54-96A0-425A-88C3-35C374FF574C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F29F-BA0E-46D4-A319-3861C823C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41105-5453-4B1D-BA55-F6485ACEAFD5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97BA-78C1-4E24-B2A6-1E28719DD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2AE7-3243-4219-BD44-540A397C5076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D212-DAB4-4232-966C-5B93FA5AE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F51F-DD8E-403B-A583-9018CDE47B2F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24FD5-D598-4014-A3FA-7FD5DBB40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93C1C-CFC3-4ECB-AA5D-9F3BE08C7690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D2C0-0FD5-44B0-BA59-2B509C5C6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EFC7E-9674-488E-BEE3-2070D245CCDD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9AB7-662F-4484-82C5-C5C413023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C875-0229-499C-AAEB-8658E4333FFB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64F2-EAB4-4F8E-AD6F-820EB9C3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0A2A-0212-4029-949E-772E181DEA00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120D-46A5-4CCF-9ADC-890E429FA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00296-098C-4E00-BCE8-E509500537D3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0D7B-1A0D-4D38-9128-A57D27974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98CD-6589-4CD5-9766-CA96D062B9DE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F678-26EC-447D-8A2C-50C0E6870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DBC6-5EB4-465E-BED3-114B208ACBF3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22EB6-C84B-4F49-AC59-02122C324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C501-070C-4058-B2B5-65269C46FFE2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9D43-3D09-45AE-A8B3-4021FD21A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43A8-2C98-4818-ADAA-6417C9CDF674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833F-C51E-4E48-8A13-956CA7A4C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019C-C5DB-4ABC-8643-F4EFD5A23663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E202-0FEF-4F67-9363-0DA5E9649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E972-1143-4AA1-8B56-126019B611DA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3378-C5D0-43CC-8378-9D7EC3118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B1AB-C499-4D7C-841E-E46D6FA1487D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3C16-7DA4-47B1-9E38-15EA329C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8471-B62F-46DB-BAD6-728C291AD568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593AD-22A4-4729-A6C2-D66737BDD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882D-3430-4771-9934-6ADFCAE00AE1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43BE-E7B1-4BCC-B536-3CC3A3CEA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DF29-FBC1-41E9-AE3A-66D7220B267D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FB63-FD0E-4C6B-9209-75854406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ADE6-29E0-46ED-8273-D83407651050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CBA7-7ECB-41D8-BF67-7FD9CEACF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3BAE8-1838-47EE-86FD-3ACA0D805241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15DE-1373-41CA-BB45-84101FB75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E4FB4C-4EC7-4ADC-9EDF-F90D91921CDE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AA76C1-9648-4A21-A594-5D1F470C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DCB578-ED41-4C23-B94D-F03BF4961165}" type="datetimeFigureOut">
              <a:rPr lang="en-US"/>
              <a:pPr>
                <a:defRPr/>
              </a:pPr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CBF56C-905D-4D13-9C5E-B69DFEA98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2704975" y="3779837"/>
            <a:ext cx="2817513" cy="24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547664" y="4449405"/>
            <a:ext cx="70567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к проекту бюджета муниципального</a:t>
            </a:r>
            <a:r>
              <a:rPr lang="ru-RU" altLang="ko-KR" sz="24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kumimoji="0" lang="ru-RU" altLang="ko-KR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образования Усть-Лабинский район </a:t>
            </a:r>
          </a:p>
          <a:p>
            <a:pPr marL="342900" marR="0" lvl="0" indent="-34290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на 2021 год</a:t>
            </a:r>
            <a:r>
              <a:rPr kumimoji="0" lang="ru-RU" altLang="ko-KR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 плановый период </a:t>
            </a:r>
          </a:p>
          <a:p>
            <a:pPr marL="342900" marR="0" lvl="0" indent="-34290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2022 и 20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ru-RU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 годов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6" name="Picture 2" descr="https://pbs.twimg.com/media/D2BYZCYW0AAVW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46" y="257260"/>
            <a:ext cx="645761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8864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24419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Расходы бюджета-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государства и местного самоуправления.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48170" y="1988840"/>
            <a:ext cx="230425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признакам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3429000"/>
            <a:ext cx="2232248" cy="2880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0944" y="3429000"/>
            <a:ext cx="2232248" cy="28803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 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3429000"/>
            <a:ext cx="2232248" cy="2880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860032" y="2924944"/>
            <a:ext cx="432048" cy="43204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вверх 10"/>
          <p:cNvSpPr/>
          <p:nvPr/>
        </p:nvSpPr>
        <p:spPr>
          <a:xfrm rot="10800000">
            <a:off x="2123728" y="2276872"/>
            <a:ext cx="1728192" cy="1008112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rot="10800000">
            <a:off x="6444208" y="2291489"/>
            <a:ext cx="1656184" cy="1008112"/>
          </a:xfrm>
          <a:prstGeom prst="bent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  <a:sp3d>
            <a:bevelT w="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teletype.in/files/56/567497ba-ccee-4ce5-a965-4753e397f0d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1981"/>
            <a:ext cx="1944798" cy="11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152" y="-172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Понятия и типы расходных обязательств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692696"/>
            <a:ext cx="7560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Расходные обязательства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это возникающие на основе закона, иного нормативного правового акта, договора или соглашения обязанности публично-правового образования или действующего от его имени бюджетного учреждения предоставить физическому или юридическому лицу, иному публично-правовому образованию средства из соответствующего бюджета.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844824"/>
            <a:ext cx="316835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2348880"/>
            <a:ext cx="6480720" cy="13681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возникающие на основе закона, иного нормативного правового акта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нормативным правовым актом размере или имеющие установленный указанным законом, актом порядок его определения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91604" y="3858140"/>
            <a:ext cx="648072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нормативные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619672" y="2852936"/>
            <a:ext cx="648072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619672" y="4293096"/>
            <a:ext cx="648072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018168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В целях надлежащего контроля за осуществлением расходных обязательств на органы муниципальной власти возложена обязанность по ведению реестра расходных обязательств.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Реестр расходных обязательств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используемый при составлении проекта бюджета, свод (перечень) законов, иных нормативных правовых актов, муниципальных правовых актов, обуславливающих публичные нормативные обязательства и (или) правовые основания для иных расходных обязательств с указанием соответствующих положений (статей, частей, пунктов, подпунктов, абзацев) законов и иных нормативных правовых актов с оценкой объёмов бюджетных ассигнований, необходимых для исполнения включённых в реестр обязательств.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7278" y="0"/>
            <a:ext cx="7995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48680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процессе принятия и исполнения бюджета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чаще всего расходы превышают доходы. В таком случае возникает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374383" y="1474046"/>
            <a:ext cx="7434482" cy="5123305"/>
            <a:chOff x="1313982" y="1412776"/>
            <a:chExt cx="7434482" cy="512330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020272" y="2708919"/>
              <a:ext cx="1728192" cy="226825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изменение остатков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 на счетах по учету средств местного бюджета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1313982" y="1412776"/>
              <a:ext cx="6868268" cy="5123305"/>
              <a:chOff x="1313982" y="1412776"/>
              <a:chExt cx="6868268" cy="512330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691680" y="1412776"/>
                <a:ext cx="6480720" cy="36004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Источниками финансирования дефицита бюджета 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3257918" y="2744924"/>
                <a:ext cx="1728192" cy="223224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b="1" u="sng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бюджетные кредиты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полученные от бюджетов других уровней бюджетной системы РФ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1313982" y="2731843"/>
                <a:ext cx="1800200" cy="223224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u="sng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муниципальные займы</a:t>
                </a:r>
                <a:r>
                  <a:rPr lang="ru-RU" sz="1400" u="sng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осуществляемые путем выпуска муниципальных ценных бумаг от имени муниципального образования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5148064" y="2708919"/>
                <a:ext cx="1728192" cy="225517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b="1" u="sng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кредиты,</a:t>
                </a:r>
              </a:p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полученные от кредитных организаций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3570537" y="5524914"/>
                <a:ext cx="3168352" cy="101116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муниципальный долг,</a:t>
                </a:r>
              </a:p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то есть совокупность долговых обязательств муниципального образования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907704" y="2276872"/>
                <a:ext cx="6264696" cy="0"/>
              </a:xfrm>
              <a:prstGeom prst="line">
                <a:avLst/>
              </a:prstGeom>
              <a:ln w="25400"/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903430" y="2276872"/>
                <a:ext cx="0" cy="432048"/>
              </a:xfrm>
              <a:prstGeom prst="line">
                <a:avLst/>
              </a:prstGeom>
              <a:ln w="25400"/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067944" y="2276872"/>
                <a:ext cx="0" cy="432048"/>
              </a:xfrm>
              <a:prstGeom prst="line">
                <a:avLst/>
              </a:prstGeom>
              <a:ln w="25400"/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6012160" y="2276872"/>
                <a:ext cx="0" cy="432048"/>
              </a:xfrm>
              <a:prstGeom prst="line">
                <a:avLst/>
              </a:prstGeom>
              <a:ln w="25400"/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8172400" y="2276872"/>
                <a:ext cx="0" cy="432048"/>
              </a:xfrm>
              <a:prstGeom prst="line">
                <a:avLst/>
              </a:prstGeom>
              <a:ln w="25400"/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4788024" y="1772816"/>
                <a:ext cx="0" cy="504056"/>
              </a:xfrm>
              <a:prstGeom prst="line">
                <a:avLst/>
              </a:prstGeom>
              <a:ln w="25400"/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1926578" y="5992967"/>
                <a:ext cx="1656184" cy="0"/>
              </a:xfrm>
              <a:prstGeom prst="line">
                <a:avLst/>
              </a:prstGeom>
              <a:ln w="25400"/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6738889" y="6009860"/>
                <a:ext cx="1440160" cy="0"/>
              </a:xfrm>
              <a:prstGeom prst="line">
                <a:avLst/>
              </a:prstGeom>
              <a:ln w="25400"/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 flipV="1">
                <a:off x="1923149" y="4977172"/>
                <a:ext cx="3429" cy="1015795"/>
              </a:xfrm>
              <a:prstGeom prst="straightConnector1">
                <a:avLst/>
              </a:prstGeom>
              <a:ln w="25400">
                <a:tailEnd type="arrow"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flipH="1" flipV="1">
                <a:off x="8179049" y="4977172"/>
                <a:ext cx="3201" cy="1032688"/>
              </a:xfrm>
              <a:prstGeom prst="straightConnector1">
                <a:avLst/>
              </a:prstGeom>
              <a:ln w="25400">
                <a:tailEnd type="arrow"/>
              </a:ln>
              <a:scene3d>
                <a:camera prst="orthographicFront"/>
                <a:lightRig rig="threePt" dir="t"/>
              </a:scene3d>
              <a:sp3d>
                <a:bevelT w="1270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3" name="Группа 38"/>
          <p:cNvGrpSpPr/>
          <p:nvPr/>
        </p:nvGrpSpPr>
        <p:grpSpPr>
          <a:xfrm rot="898209">
            <a:off x="2229756" y="797221"/>
            <a:ext cx="5112568" cy="4972150"/>
            <a:chOff x="2243502" y="737700"/>
            <a:chExt cx="5112568" cy="4972150"/>
          </a:xfrm>
        </p:grpSpPr>
        <p:pic>
          <p:nvPicPr>
            <p:cNvPr id="4" name="Рисунок 3" descr="1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672211">
              <a:off x="3121085" y="1439443"/>
              <a:ext cx="3986413" cy="3986413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2243502" y="782877"/>
              <a:ext cx="5112568" cy="482453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9"/>
            <p:cNvGrpSpPr/>
            <p:nvPr/>
          </p:nvGrpSpPr>
          <p:grpSpPr>
            <a:xfrm>
              <a:off x="2893781" y="737700"/>
              <a:ext cx="3960440" cy="3240360"/>
              <a:chOff x="2893781" y="1132325"/>
              <a:chExt cx="3960440" cy="3240360"/>
            </a:xfrm>
          </p:grpSpPr>
          <p:sp>
            <p:nvSpPr>
              <p:cNvPr id="17" name="Круговая стрелка 16"/>
              <p:cNvSpPr/>
              <p:nvPr/>
            </p:nvSpPr>
            <p:spPr>
              <a:xfrm rot="272281">
                <a:off x="2893781" y="1132325"/>
                <a:ext cx="3960440" cy="324036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3955417"/>
                  <a:gd name="adj5" fmla="val 12500"/>
                </a:avLst>
              </a:prstGeom>
              <a:solidFill>
                <a:srgbClr val="04CC04"/>
              </a:solidFill>
              <a:ln>
                <a:solidFill>
                  <a:srgbClr val="04CC04"/>
                </a:solidFill>
              </a:ln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Месяц 5"/>
              <p:cNvSpPr/>
              <p:nvPr/>
            </p:nvSpPr>
            <p:spPr>
              <a:xfrm rot="6233944">
                <a:off x="5248102" y="820803"/>
                <a:ext cx="432048" cy="1731156"/>
              </a:xfrm>
              <a:prstGeom prst="moon">
                <a:avLst>
                  <a:gd name="adj" fmla="val 87500"/>
                </a:avLst>
              </a:prstGeom>
              <a:solidFill>
                <a:srgbClr val="04CC04"/>
              </a:solidFill>
              <a:ln>
                <a:solidFill>
                  <a:srgbClr val="04CC04"/>
                </a:solidFill>
              </a:ln>
              <a:scene3d>
                <a:camera prst="orthographicFront"/>
                <a:lightRig rig="threePt" dir="t"/>
              </a:scene3d>
              <a:sp3d>
                <a:bevelT w="2540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Отчетность</a:t>
                </a:r>
                <a:endParaRPr lang="ru-RU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Группа 20"/>
            <p:cNvGrpSpPr/>
            <p:nvPr/>
          </p:nvGrpSpPr>
          <p:grpSpPr>
            <a:xfrm rot="7960676">
              <a:off x="3358692" y="2109450"/>
              <a:ext cx="3960440" cy="3240360"/>
              <a:chOff x="2893781" y="1132325"/>
              <a:chExt cx="3960440" cy="3240360"/>
            </a:xfrm>
            <a:solidFill>
              <a:srgbClr val="FF5050"/>
            </a:solidFill>
          </p:grpSpPr>
          <p:sp>
            <p:nvSpPr>
              <p:cNvPr id="15" name="Круговая стрелка 14"/>
              <p:cNvSpPr/>
              <p:nvPr/>
            </p:nvSpPr>
            <p:spPr>
              <a:xfrm rot="272281">
                <a:off x="2893781" y="1132325"/>
                <a:ext cx="3960440" cy="324036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3955417"/>
                  <a:gd name="adj5" fmla="val 12500"/>
                </a:avLst>
              </a:prstGeom>
              <a:grpFill/>
              <a:ln>
                <a:solidFill>
                  <a:srgbClr val="FF5050"/>
                </a:solidFill>
              </a:ln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Месяц 15"/>
              <p:cNvSpPr/>
              <p:nvPr/>
            </p:nvSpPr>
            <p:spPr>
              <a:xfrm rot="6233944">
                <a:off x="5248102" y="820803"/>
                <a:ext cx="432048" cy="1731156"/>
              </a:xfrm>
              <a:prstGeom prst="moon">
                <a:avLst>
                  <a:gd name="adj" fmla="val 87500"/>
                </a:avLst>
              </a:prstGeom>
              <a:grpFill/>
              <a:ln>
                <a:solidFill>
                  <a:srgbClr val="FF5050"/>
                </a:solidFill>
              </a:ln>
              <a:scene3d>
                <a:camera prst="orthographicFront"/>
                <a:lightRig rig="threePt" dir="t"/>
              </a:scene3d>
              <a:sp3d>
                <a:bevelT w="2540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Планирование</a:t>
                </a:r>
                <a:endParaRPr lang="ru-RU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Группа 23"/>
            <p:cNvGrpSpPr/>
            <p:nvPr/>
          </p:nvGrpSpPr>
          <p:grpSpPr>
            <a:xfrm rot="15106682">
              <a:off x="1945803" y="1651126"/>
              <a:ext cx="3960440" cy="3240360"/>
              <a:chOff x="2893781" y="1132325"/>
              <a:chExt cx="3960440" cy="3240360"/>
            </a:xfrm>
            <a:solidFill>
              <a:srgbClr val="0383BD"/>
            </a:solidFill>
          </p:grpSpPr>
          <p:sp>
            <p:nvSpPr>
              <p:cNvPr id="13" name="Круговая стрелка 12"/>
              <p:cNvSpPr/>
              <p:nvPr/>
            </p:nvSpPr>
            <p:spPr>
              <a:xfrm rot="272281">
                <a:off x="2893781" y="1132325"/>
                <a:ext cx="3960440" cy="324036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3955417"/>
                  <a:gd name="adj5" fmla="val 125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383BD"/>
                </a:solidFill>
              </a:ln>
              <a:scene3d>
                <a:camera prst="orthographicFront"/>
                <a:lightRig rig="threePt" dir="t"/>
              </a:scene3d>
              <a:sp3d>
                <a:bevelT w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Месяц 13"/>
              <p:cNvSpPr/>
              <p:nvPr/>
            </p:nvSpPr>
            <p:spPr>
              <a:xfrm rot="6233944">
                <a:off x="5248102" y="820803"/>
                <a:ext cx="432048" cy="1731156"/>
              </a:xfrm>
              <a:prstGeom prst="moon">
                <a:avLst>
                  <a:gd name="adj" fmla="val 875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Исполнение</a:t>
                </a:r>
                <a:endParaRPr lang="ru-RU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6300192" y="3970479"/>
              <a:ext cx="432048" cy="4320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699792" y="3826463"/>
              <a:ext cx="432048" cy="4320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211960" y="946143"/>
              <a:ext cx="432048" cy="4320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701791">
              <a:off x="4019750" y="2455014"/>
              <a:ext cx="1728192" cy="5847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БЮДЖЕТНЫЙ ПРОЦЕСС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ятиугольник 18"/>
          <p:cNvSpPr/>
          <p:nvPr/>
        </p:nvSpPr>
        <p:spPr>
          <a:xfrm>
            <a:off x="1259632" y="1484784"/>
            <a:ext cx="1656184" cy="43204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383BD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1259632" y="2060848"/>
            <a:ext cx="1368152" cy="576064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383BD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1403648" y="908720"/>
            <a:ext cx="1800200" cy="432048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383BD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1979712" y="6165304"/>
            <a:ext cx="2520280" cy="360040"/>
          </a:xfrm>
          <a:prstGeom prst="homePlate">
            <a:avLst/>
          </a:prstGeom>
          <a:solidFill>
            <a:srgbClr val="FF5050"/>
          </a:solidFill>
          <a:ln>
            <a:solidFill>
              <a:srgbClr val="FF5050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1619672" y="5483724"/>
            <a:ext cx="2232248" cy="576064"/>
          </a:xfrm>
          <a:prstGeom prst="homePlate">
            <a:avLst/>
          </a:prstGeom>
          <a:solidFill>
            <a:srgbClr val="FF5050"/>
          </a:solidFill>
          <a:ln>
            <a:solidFill>
              <a:srgbClr val="FF5050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бюджета Советом депутатов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1259632" y="4653136"/>
            <a:ext cx="1728192" cy="720080"/>
          </a:xfrm>
          <a:prstGeom prst="homePlate">
            <a:avLst/>
          </a:prstGeom>
          <a:solidFill>
            <a:srgbClr val="FF5050"/>
          </a:solidFill>
          <a:ln>
            <a:solidFill>
              <a:srgbClr val="FF5050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бюджета главой и Председателем Совета депутатов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1259632" y="2852936"/>
            <a:ext cx="1368152" cy="777686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383BD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иных расходов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5220072" y="404664"/>
            <a:ext cx="2304256" cy="360040"/>
          </a:xfrm>
          <a:prstGeom prst="leftArrow">
            <a:avLst>
              <a:gd name="adj1" fmla="val 100000"/>
              <a:gd name="adj2" fmla="val 48785"/>
            </a:avLst>
          </a:prstGeom>
          <a:solidFill>
            <a:srgbClr val="04CC04"/>
          </a:solidFill>
          <a:ln>
            <a:solidFill>
              <a:srgbClr val="04CC04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решения об исполнении бюджета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6876256" y="1484784"/>
            <a:ext cx="2088232" cy="576064"/>
          </a:xfrm>
          <a:prstGeom prst="leftArrow">
            <a:avLst>
              <a:gd name="adj1" fmla="val 100000"/>
              <a:gd name="adj2" fmla="val 48785"/>
            </a:avLst>
          </a:prstGeom>
          <a:solidFill>
            <a:srgbClr val="04CC04"/>
          </a:solidFill>
          <a:ln>
            <a:solidFill>
              <a:srgbClr val="04CC04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Рассмотрение Проекта решения об исполнении бюджета Советом депутатов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лево 27"/>
          <p:cNvSpPr/>
          <p:nvPr/>
        </p:nvSpPr>
        <p:spPr>
          <a:xfrm>
            <a:off x="6228184" y="836712"/>
            <a:ext cx="2376264" cy="576064"/>
          </a:xfrm>
          <a:prstGeom prst="leftArrow">
            <a:avLst>
              <a:gd name="adj1" fmla="val 100000"/>
              <a:gd name="adj2" fmla="val 48785"/>
            </a:avLst>
          </a:prstGeom>
          <a:solidFill>
            <a:srgbClr val="04CC04"/>
          </a:solidFill>
          <a:ln>
            <a:solidFill>
              <a:srgbClr val="04CC04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Главой района Проекта решения об исполнении бюджета в Совет депутатов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5699168" y="6036264"/>
            <a:ext cx="2664296" cy="417072"/>
          </a:xfrm>
          <a:prstGeom prst="leftArrow">
            <a:avLst>
              <a:gd name="adj1" fmla="val 100000"/>
              <a:gd name="adj2" fmla="val 48785"/>
            </a:avLst>
          </a:prstGeom>
          <a:solidFill>
            <a:srgbClr val="FF5050"/>
          </a:solidFill>
          <a:ln>
            <a:solidFill>
              <a:srgbClr val="FF5050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Советом депутатов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6828490" y="4590753"/>
            <a:ext cx="2088232" cy="504056"/>
          </a:xfrm>
          <a:prstGeom prst="leftArrow">
            <a:avLst>
              <a:gd name="adj1" fmla="val 100000"/>
              <a:gd name="adj2" fmla="val 48785"/>
            </a:avLst>
          </a:prstGeom>
          <a:solidFill>
            <a:srgbClr val="FF5050"/>
          </a:solidFill>
          <a:ln>
            <a:solidFill>
              <a:srgbClr val="FF5050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бюджета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лево 30"/>
          <p:cNvSpPr/>
          <p:nvPr/>
        </p:nvSpPr>
        <p:spPr>
          <a:xfrm>
            <a:off x="6156176" y="5229200"/>
            <a:ext cx="2304256" cy="648072"/>
          </a:xfrm>
          <a:prstGeom prst="leftArrow">
            <a:avLst>
              <a:gd name="adj1" fmla="val 100000"/>
              <a:gd name="adj2" fmla="val 48785"/>
            </a:avLst>
          </a:prstGeom>
          <a:solidFill>
            <a:srgbClr val="FF5050"/>
          </a:solidFill>
          <a:ln>
            <a:solidFill>
              <a:srgbClr val="FF5050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Проекта бюджета Главой района в Совет депутатов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лево 31"/>
          <p:cNvSpPr/>
          <p:nvPr/>
        </p:nvSpPr>
        <p:spPr>
          <a:xfrm>
            <a:off x="7092280" y="2132856"/>
            <a:ext cx="1872208" cy="288032"/>
          </a:xfrm>
          <a:prstGeom prst="leftArrow">
            <a:avLst>
              <a:gd name="adj1" fmla="val 100000"/>
              <a:gd name="adj2" fmla="val 48785"/>
            </a:avLst>
          </a:prstGeom>
          <a:solidFill>
            <a:srgbClr val="04CC04"/>
          </a:solidFill>
          <a:ln>
            <a:solidFill>
              <a:srgbClr val="04CC04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лево 32"/>
          <p:cNvSpPr/>
          <p:nvPr/>
        </p:nvSpPr>
        <p:spPr>
          <a:xfrm>
            <a:off x="7164288" y="2492896"/>
            <a:ext cx="1800200" cy="504056"/>
          </a:xfrm>
          <a:prstGeom prst="leftArrow">
            <a:avLst>
              <a:gd name="adj1" fmla="val 100000"/>
              <a:gd name="adj2" fmla="val 48785"/>
            </a:avLst>
          </a:prstGeom>
          <a:solidFill>
            <a:srgbClr val="04CC04"/>
          </a:solidFill>
          <a:ln>
            <a:solidFill>
              <a:srgbClr val="04CC04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решения об исполнении бюджета Советом депутатов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лево 33"/>
          <p:cNvSpPr/>
          <p:nvPr/>
        </p:nvSpPr>
        <p:spPr>
          <a:xfrm>
            <a:off x="7092280" y="3068960"/>
            <a:ext cx="1872208" cy="936104"/>
          </a:xfrm>
          <a:prstGeom prst="leftArrow">
            <a:avLst>
              <a:gd name="adj1" fmla="val 100000"/>
              <a:gd name="adj2" fmla="val 48785"/>
            </a:avLst>
          </a:prstGeom>
          <a:solidFill>
            <a:srgbClr val="04CC04"/>
          </a:solidFill>
          <a:ln>
            <a:solidFill>
              <a:srgbClr val="04CC04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решения об исполнении бюджета главой района и председателем Совета депутатов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2843808" y="452789"/>
            <a:ext cx="2160240" cy="216024"/>
          </a:xfrm>
          <a:prstGeom prst="homePlate">
            <a:avLst/>
          </a:prstGeom>
          <a:solidFill>
            <a:srgbClr val="04CC04"/>
          </a:solidFill>
          <a:ln>
            <a:solidFill>
              <a:srgbClr val="04CC04"/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65433" y="-124207"/>
            <a:ext cx="583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ru-RU" sz="2800" b="1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процесса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50788830"/>
              </p:ext>
            </p:extLst>
          </p:nvPr>
        </p:nvGraphicFramePr>
        <p:xfrm>
          <a:off x="2843808" y="802636"/>
          <a:ext cx="8358214" cy="555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11152" y="-1727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80007" y="643098"/>
            <a:ext cx="14046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7599" y="2976363"/>
            <a:ext cx="2088232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роста доходного потенциала для сохранения бюджетной устойчивости и обеспечения бюджетной сбалансированности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2984671" y="1094551"/>
            <a:ext cx="867249" cy="18303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380444" y="1336704"/>
            <a:ext cx="2098471" cy="1961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367697" y="2175008"/>
            <a:ext cx="2109252" cy="1402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387529" y="2924944"/>
            <a:ext cx="2109253" cy="873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377651" y="3926767"/>
            <a:ext cx="2099298" cy="36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387529" y="4204924"/>
            <a:ext cx="2082068" cy="682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338261" y="4441331"/>
            <a:ext cx="2131336" cy="1435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im0-tub-ru.yandex.net/i?id=778d1b02fe9b31fd8a9da29b7f45e5bf-l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06" y="5637631"/>
            <a:ext cx="2245441" cy="12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331640" y="714356"/>
          <a:ext cx="781236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45"/>
          <p:cNvSpPr>
            <a:spLocks noChangeArrowheads="1"/>
          </p:cNvSpPr>
          <p:nvPr/>
        </p:nvSpPr>
        <p:spPr bwMode="auto">
          <a:xfrm>
            <a:off x="1331640" y="0"/>
            <a:ext cx="7812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 бюджетной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41111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45"/>
          <p:cNvSpPr>
            <a:spLocks noChangeArrowheads="1"/>
          </p:cNvSpPr>
          <p:nvPr/>
        </p:nvSpPr>
        <p:spPr bwMode="auto">
          <a:xfrm>
            <a:off x="1691680" y="116632"/>
            <a:ext cx="7094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331640" y="652425"/>
            <a:ext cx="5760640" cy="50405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на 2021 год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2195736" y="2924944"/>
            <a:ext cx="6696744" cy="648072"/>
          </a:xfrm>
          <a:prstGeom prst="leftArrow">
            <a:avLst>
              <a:gd name="adj1" fmla="val 100000"/>
              <a:gd name="adj2" fmla="val 52228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на плановый период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и 2023 годы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051720" y="1412776"/>
            <a:ext cx="6120680" cy="1195261"/>
            <a:chOff x="2123728" y="1801691"/>
            <a:chExt cx="6120680" cy="119526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123728" y="1988840"/>
              <a:ext cx="6120680" cy="792088"/>
              <a:chOff x="2051720" y="1844824"/>
              <a:chExt cx="5256584" cy="792088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2051720" y="1844824"/>
                <a:ext cx="1656184" cy="79208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1 986,8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3851920" y="1844824"/>
                <a:ext cx="1656184" cy="79208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1 984,5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5652120" y="1844824"/>
                <a:ext cx="1656184" cy="79208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2,3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Скругленный прямоугольник 22"/>
            <p:cNvSpPr/>
            <p:nvPr/>
          </p:nvSpPr>
          <p:spPr>
            <a:xfrm>
              <a:off x="2555776" y="2708920"/>
              <a:ext cx="936104" cy="288032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4716016" y="1801691"/>
              <a:ext cx="936104" cy="288032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876255" y="2708920"/>
              <a:ext cx="1125315" cy="288032"/>
            </a:xfrm>
            <a:prstGeom prst="round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Профицит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699792" y="3861048"/>
            <a:ext cx="6120680" cy="1195261"/>
            <a:chOff x="2123728" y="1801691"/>
            <a:chExt cx="6120680" cy="1195261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2123728" y="1988840"/>
              <a:ext cx="6120680" cy="792088"/>
              <a:chOff x="2051720" y="1844824"/>
              <a:chExt cx="5256584" cy="792088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051720" y="1844824"/>
                <a:ext cx="1656184" cy="79208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2 006,4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3851920" y="1844824"/>
                <a:ext cx="1656184" cy="79208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2 000,3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5652120" y="1844824"/>
                <a:ext cx="1656184" cy="79208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6,1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Скругленный прямоугольник 28"/>
            <p:cNvSpPr/>
            <p:nvPr/>
          </p:nvSpPr>
          <p:spPr>
            <a:xfrm>
              <a:off x="2555776" y="2708920"/>
              <a:ext cx="936104" cy="288032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4716016" y="1801691"/>
              <a:ext cx="936104" cy="288032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876256" y="2708920"/>
              <a:ext cx="1080120" cy="288032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Профицит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704784" y="5445224"/>
            <a:ext cx="6120680" cy="1296144"/>
            <a:chOff x="2123728" y="1801691"/>
            <a:chExt cx="6120680" cy="1296144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2123728" y="1988840"/>
              <a:ext cx="6120680" cy="792088"/>
              <a:chOff x="2051720" y="1844824"/>
              <a:chExt cx="5256584" cy="792088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2051720" y="1844824"/>
                <a:ext cx="1656184" cy="79208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1 938,7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3851920" y="1844824"/>
                <a:ext cx="1656184" cy="79208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1 938,7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5652120" y="1844824"/>
                <a:ext cx="1656184" cy="792088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0,0</a:t>
                </a:r>
                <a:endParaRPr lang="ru-RU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7" name="Скругленный прямоугольник 36"/>
            <p:cNvSpPr/>
            <p:nvPr/>
          </p:nvSpPr>
          <p:spPr>
            <a:xfrm>
              <a:off x="2555776" y="2708920"/>
              <a:ext cx="936104" cy="288032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4716016" y="1801691"/>
              <a:ext cx="936104" cy="288032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6785848" y="2708920"/>
              <a:ext cx="1328930" cy="388915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Дефицит/</a:t>
              </a:r>
            </a:p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профицит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31640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31640" y="58052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гнутая вниз стрелка 1"/>
          <p:cNvSpPr/>
          <p:nvPr/>
        </p:nvSpPr>
        <p:spPr>
          <a:xfrm>
            <a:off x="5436097" y="2442454"/>
            <a:ext cx="1315872" cy="3311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131840" y="1275683"/>
            <a:ext cx="1264086" cy="2689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>
            <a:off x="3635896" y="3655278"/>
            <a:ext cx="1358777" cy="32783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Выгнутая вниз стрелка 45"/>
          <p:cNvSpPr/>
          <p:nvPr/>
        </p:nvSpPr>
        <p:spPr>
          <a:xfrm>
            <a:off x="6076276" y="4890726"/>
            <a:ext cx="1259929" cy="3311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низ стрелка 46"/>
          <p:cNvSpPr/>
          <p:nvPr/>
        </p:nvSpPr>
        <p:spPr>
          <a:xfrm>
            <a:off x="5940152" y="6474902"/>
            <a:ext cx="1237019" cy="33116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Выгнутая вверх стрелка 47"/>
          <p:cNvSpPr/>
          <p:nvPr/>
        </p:nvSpPr>
        <p:spPr>
          <a:xfrm>
            <a:off x="3635896" y="5221891"/>
            <a:ext cx="1465106" cy="3282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http://www.bankrot.org/informer/wp-content/uploads/2020/06/setevoy-marke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17" y="44436"/>
            <a:ext cx="1389807" cy="13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718303"/>
              </p:ext>
            </p:extLst>
          </p:nvPr>
        </p:nvGraphicFramePr>
        <p:xfrm>
          <a:off x="1331640" y="1512764"/>
          <a:ext cx="7526610" cy="530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45"/>
          <p:cNvSpPr>
            <a:spLocks noChangeArrowheads="1"/>
          </p:cNvSpPr>
          <p:nvPr/>
        </p:nvSpPr>
        <p:spPr bwMode="auto">
          <a:xfrm>
            <a:off x="2771800" y="0"/>
            <a:ext cx="59424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</a:t>
            </a:r>
          </a:p>
        </p:txBody>
      </p:sp>
      <p:sp>
        <p:nvSpPr>
          <p:cNvPr id="5" name="TextBox 36"/>
          <p:cNvSpPr txBox="1">
            <a:spLocks noChangeArrowheads="1"/>
          </p:cNvSpPr>
          <p:nvPr/>
        </p:nvSpPr>
        <p:spPr bwMode="auto">
          <a:xfrm>
            <a:off x="7380312" y="671750"/>
            <a:ext cx="1620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balance.ua/assets/files/2018/09/12/news_big_new_%D0%BC%D0%BE%D0%BD%D0%B5%D1%82%D1%8B15b9972099c5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3220"/>
            <a:ext cx="2376264" cy="132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501749"/>
              </p:ext>
            </p:extLst>
          </p:nvPr>
        </p:nvGraphicFramePr>
        <p:xfrm>
          <a:off x="1412475" y="2276872"/>
          <a:ext cx="7119966" cy="3579782"/>
        </p:xfrm>
        <a:graphic>
          <a:graphicData uri="http://schemas.openxmlformats.org/drawingml/2006/table">
            <a:tbl>
              <a:tblPr/>
              <a:tblGrid>
                <a:gridCol w="3110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5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доходов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Удельный вес поступлений доходов в общем объеме налоговых и неналоговых доходов, %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71,6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71,0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71,5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Налог, взимаемый в связи с применением упрощенной системы налогообложения 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Доходы, получаемые в виде арендной платы за земельные участки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Прочие доходы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Всего налоговых и неналоговых  доходов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45"/>
          <p:cNvSpPr>
            <a:spLocks noChangeArrowheads="1"/>
          </p:cNvSpPr>
          <p:nvPr/>
        </p:nvSpPr>
        <p:spPr bwMode="auto">
          <a:xfrm>
            <a:off x="3563888" y="0"/>
            <a:ext cx="5112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Удельный вес поступлений доходов в общем объеме налоговых и неналоговых поступлений</a:t>
            </a:r>
          </a:p>
        </p:txBody>
      </p:sp>
      <p:pic>
        <p:nvPicPr>
          <p:cNvPr id="2050" name="Picture 2" descr="https://semya-lubov.ru/wp-content/uploads/2017/04/%D1%81%D1%82%D0%B0%D1%82%D0%B8%D1%81%D1%82%D0%B8%D0%BA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074"/>
            <a:ext cx="2086332" cy="211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08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904008"/>
              </p:ext>
            </p:extLst>
          </p:nvPr>
        </p:nvGraphicFramePr>
        <p:xfrm>
          <a:off x="1571625" y="1700808"/>
          <a:ext cx="7104831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45"/>
          <p:cNvSpPr>
            <a:spLocks noChangeArrowheads="1"/>
          </p:cNvSpPr>
          <p:nvPr/>
        </p:nvSpPr>
        <p:spPr bwMode="auto">
          <a:xfrm>
            <a:off x="1785938" y="-20032"/>
            <a:ext cx="7286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215188" y="1000125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3074" name="Picture 2" descr="http://storage.inovaco.ru/media/cache/5d/39/55/58/9a/b4/5d3955589ab49c096ccad386eed568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1767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253948"/>
              </p:ext>
            </p:extLst>
          </p:nvPr>
        </p:nvGraphicFramePr>
        <p:xfrm>
          <a:off x="3131840" y="3645024"/>
          <a:ext cx="48965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500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88640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Усть-Лабинского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района!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целях реализации принципа прозрачности, открытости бюджета и информирования жителей о расходовании средств бюджета разработан информационный ресурс «Бюджет для граждан» к проекту бюджета муниципального образования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 на 2021 год и на плановый период 2022 и 2023 годов.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для граждан познакомит вас с основами бюджетного процесса, данными проекта основного финансового документа муниципального образования.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для граждан направлен на увеличение степени информированности граждан о проводимой бюджетной политике в муниципальном образовании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район. </a:t>
            </a:r>
          </a:p>
        </p:txBody>
      </p:sp>
      <p:pic>
        <p:nvPicPr>
          <p:cNvPr id="2050" name="Picture 2" descr="http://www.admkusa.ru/Storage/Image/PublicationItem/Image/big/5174/-----------------------------------------------------------------373737373377111134771321cd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88835"/>
            <a:ext cx="2755131" cy="18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892000"/>
              </p:ext>
            </p:extLst>
          </p:nvPr>
        </p:nvGraphicFramePr>
        <p:xfrm>
          <a:off x="1331640" y="1787675"/>
          <a:ext cx="7488832" cy="473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45"/>
          <p:cNvSpPr>
            <a:spLocks noChangeArrowheads="1"/>
          </p:cNvSpPr>
          <p:nvPr/>
        </p:nvSpPr>
        <p:spPr bwMode="auto">
          <a:xfrm>
            <a:off x="2073918" y="51499"/>
            <a:ext cx="7092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215188" y="1357313"/>
            <a:ext cx="1500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</p:txBody>
      </p:sp>
      <p:pic>
        <p:nvPicPr>
          <p:cNvPr id="6" name="Picture 2" descr="https://474ric.ru/wp-content/uploads/sites/18/2019/10/US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165673"/>
            <a:ext cx="1944216" cy="1693412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536650"/>
              </p:ext>
            </p:extLst>
          </p:nvPr>
        </p:nvGraphicFramePr>
        <p:xfrm>
          <a:off x="3009262" y="3284984"/>
          <a:ext cx="52351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809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772637"/>
              </p:ext>
            </p:extLst>
          </p:nvPr>
        </p:nvGraphicFramePr>
        <p:xfrm>
          <a:off x="1759979" y="1700808"/>
          <a:ext cx="7272808" cy="501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63888" y="0"/>
            <a:ext cx="4431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Арендная плата за землю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24328" y="668446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1026" name="Picture 2" descr="http://xn--888-5cdka0d4al0ao8g.xn--p1ai/wp-content/uploads/2020/04/s1200-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02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2956"/>
              </p:ext>
            </p:extLst>
          </p:nvPr>
        </p:nvGraphicFramePr>
        <p:xfrm>
          <a:off x="3360968" y="4373355"/>
          <a:ext cx="5184576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0623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34625"/>
              </p:ext>
            </p:extLst>
          </p:nvPr>
        </p:nvGraphicFramePr>
        <p:xfrm>
          <a:off x="1331640" y="1196754"/>
          <a:ext cx="7560840" cy="5130290"/>
        </p:xfrm>
        <a:graphic>
          <a:graphicData uri="http://schemas.openxmlformats.org/drawingml/2006/table">
            <a:tbl>
              <a:tblPr/>
              <a:tblGrid>
                <a:gridCol w="318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5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0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Наименование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Рз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ПР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Исполнено за 2019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Утверждено на 2020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2021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2022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2023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 1 964,4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2 106,6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1 984,5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2 000,3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1 938,7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в том числе: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202,8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188,4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176,3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171,4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171,2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18,2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24,0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21,9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21,5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21,5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16,2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20,3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17,0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16,6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16,4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6,6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27,6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7,0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6,2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1 390,4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1 499,4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1 435,1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 1 467,1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/>
                        </a:rPr>
                        <a:t>1 408,6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86,6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76,2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43,7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40,4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40,4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22,2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18,0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141,3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188,8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167,9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170,7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173,4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67,0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68,3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67,7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63,9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63,9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09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1,5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3642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26,7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14,1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2,1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4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latin typeface="Times New Roman"/>
                        </a:rPr>
                        <a:t>19,2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38,8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615862" y="116632"/>
            <a:ext cx="7524750" cy="93610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разделам  классификации расходов                                                                    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7643813" y="790798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atinLnBrk="1"/>
            <a:endParaRPr lang="ru-RU" altLang="ru-RU" sz="1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99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236817"/>
              </p:ext>
            </p:extLst>
          </p:nvPr>
        </p:nvGraphicFramePr>
        <p:xfrm>
          <a:off x="1043608" y="704391"/>
          <a:ext cx="7920880" cy="5964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/>
        </p:nvSpPr>
        <p:spPr bwMode="auto">
          <a:xfrm>
            <a:off x="1619250" y="0"/>
            <a:ext cx="75247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18AC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Социальная сфера</a:t>
            </a:r>
            <a:endParaRPr lang="ko-KR" alt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7308304" y="396416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atinLnBrk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finance-investissement.com/wp-content/uploads/sites/2/2018/11/abluecup_123rf_15405107_cust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43" y="1100807"/>
            <a:ext cx="2494657" cy="187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364581"/>
              </p:ext>
            </p:extLst>
          </p:nvPr>
        </p:nvGraphicFramePr>
        <p:xfrm>
          <a:off x="1115616" y="0"/>
          <a:ext cx="792088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3"/>
          <p:cNvSpPr>
            <a:spLocks noGrp="1"/>
          </p:cNvSpPr>
          <p:nvPr/>
        </p:nvSpPr>
        <p:spPr bwMode="auto">
          <a:xfrm>
            <a:off x="1619250" y="0"/>
            <a:ext cx="75247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18AC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ko-KR" alt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7308304" y="396416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atinLnBrk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млн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eso.brgu.ru/pluginfile.php/239862/course/overviewfiles/%D0%BA%20%D0%BB%D0%B5%D0%BA%D1%86%D0%B8%D0%B8%20%D0%B8%D0%BD%D1%82%D0%B5%D1%80%D0%B0%D0%BA%D1%82%D0%B8%D0%B2%D0%BD%D0%BE%D0%B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2036812" cy="20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929807"/>
              </p:ext>
            </p:extLst>
          </p:nvPr>
        </p:nvGraphicFramePr>
        <p:xfrm>
          <a:off x="1182809" y="-243408"/>
          <a:ext cx="7992888" cy="698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813977" y="0"/>
            <a:ext cx="7358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7626260" y="527846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pic>
        <p:nvPicPr>
          <p:cNvPr id="4098" name="Picture 2" descr="https://festivalnauki.ru/upload/iblock/88d/88ddef0765ca1e016339bededaddda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31" y="1051721"/>
            <a:ext cx="3573221" cy="22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03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490093"/>
              </p:ext>
            </p:extLst>
          </p:nvPr>
        </p:nvGraphicFramePr>
        <p:xfrm>
          <a:off x="1187624" y="116632"/>
          <a:ext cx="756084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547664" y="0"/>
            <a:ext cx="7524750" cy="5000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2800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endParaRPr lang="ko-KR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7429500" y="71437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atinLnBrk="1"/>
            <a:endParaRPr lang="ru-RU" altLang="ru-RU" sz="1400" b="1" dirty="0">
              <a:latin typeface="Georgia" pitchFamily="18" charset="0"/>
            </a:endParaRPr>
          </a:p>
        </p:txBody>
      </p:sp>
      <p:pic>
        <p:nvPicPr>
          <p:cNvPr id="5122" name="Picture 2" descr="https://st2.depositphotos.com/1760000/5278/i/950/depositphotos_52783409-stock-photo-3d-man-with-blue-targ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212870"/>
            <a:ext cx="3032919" cy="22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72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787882"/>
              </p:ext>
            </p:extLst>
          </p:nvPr>
        </p:nvGraphicFramePr>
        <p:xfrm>
          <a:off x="1331640" y="714375"/>
          <a:ext cx="7886080" cy="595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336285" y="0"/>
            <a:ext cx="7524750" cy="5000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ko-KR" sz="28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ko-KR" alt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7429500" y="71437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млн.рублей</a:t>
            </a:r>
          </a:p>
          <a:p>
            <a:pPr latinLnBrk="1"/>
            <a:endParaRPr lang="ru-RU" altLang="ru-RU" sz="1400" b="1">
              <a:latin typeface="Georgia" pitchFamily="18" charset="0"/>
            </a:endParaRPr>
          </a:p>
        </p:txBody>
      </p:sp>
      <p:pic>
        <p:nvPicPr>
          <p:cNvPr id="7170" name="Picture 2" descr="https://thumbor.uds.app/unsafe/0x0/game-prod/549755913347/17cc02e9-667d-4013-b9b6-23e391d7830f/15802223548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22" y="1340768"/>
            <a:ext cx="2995613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45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036296"/>
              </p:ext>
            </p:extLst>
          </p:nvPr>
        </p:nvGraphicFramePr>
        <p:xfrm>
          <a:off x="1259632" y="477200"/>
          <a:ext cx="7632848" cy="638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555776" y="4170"/>
            <a:ext cx="5462191" cy="5000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ko-KR" sz="28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ko-KR" alt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7392292" y="477200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atinLnBrk="1"/>
            <a:endParaRPr lang="ru-RU" altLang="ru-RU" sz="1400" b="1" dirty="0">
              <a:latin typeface="Georgia" pitchFamily="18" charset="0"/>
            </a:endParaRPr>
          </a:p>
        </p:txBody>
      </p:sp>
      <p:pic>
        <p:nvPicPr>
          <p:cNvPr id="6146" name="Picture 2" descr="https://dracinformatique.com/wp-content/uploads/2020/07/Famille-bonhomme-blanc-Drac-Informatique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01075"/>
            <a:ext cx="2524224" cy="18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24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818336"/>
              </p:ext>
            </p:extLst>
          </p:nvPr>
        </p:nvGraphicFramePr>
        <p:xfrm>
          <a:off x="1244967" y="-99392"/>
          <a:ext cx="7920880" cy="695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265864" y="0"/>
            <a:ext cx="7524750" cy="5000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ko-KR" sz="2800" b="1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ko-KR" altLang="en-US" sz="2800" b="1" dirty="0" smtClean="0">
              <a:solidFill>
                <a:schemeClr val="tx1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7429500" y="714375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atinLnBrk="1"/>
            <a:endParaRPr lang="ru-RU" altLang="ru-RU" sz="1400" b="1" dirty="0">
              <a:latin typeface="Georgia" pitchFamily="18" charset="0"/>
            </a:endParaRPr>
          </a:p>
        </p:txBody>
      </p:sp>
      <p:pic>
        <p:nvPicPr>
          <p:cNvPr id="8194" name="Picture 2" descr="https://www.glassware-suppliers.com/upfile/images/01/20171017144450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94" y="1403945"/>
            <a:ext cx="2835805" cy="212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9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2513880" y="1143000"/>
            <a:ext cx="6234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—мешок с деньгами)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план доходов и расходов, устанавливаемый на определенный период времени.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700808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обеспечения задач и функций, отнесенных к предметам ведения муниципального образования.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Каждый житель муниципального района является участником формирования этого плана с одной стороны как налогоплательщик, наполняя доходы бюджета, с другой стороны- он получает часть расходов как потребитель общественных услуг.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Муниципалитет расходует поступившие доходы для выполнения своих функций и предоставление общественных (государственных и муниципальных)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Граждане - и как налогоплательщики, и как потребители общественных услуг - должны быть уверены в том, что передаваемые ими в распоряжение муниципалитета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Федерации, принятые на себя муниципальным районом.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Бюджетные инвестиции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бюджетные средства, направляемые на создание или увеличение за счет средств бюджета стоимости государственного (муниципального) имущества.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272531"/>
            <a:ext cx="771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thumbs.dreamstime.com/b/%D1%87%D0%B5%D0%BB%D0%BE%D0%B2%D0%B5%D0%BA-%D0%BA%D0%BD%D0%B8%D0%B3%D0%B8-68773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2850"/>
            <a:ext cx="1110232" cy="1447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574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439652" y="815167"/>
            <a:ext cx="1800200" cy="1052736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050376" y="710590"/>
            <a:ext cx="1692188" cy="1052736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732240" y="440111"/>
            <a:ext cx="1800200" cy="1052736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</a:p>
        </p:txBody>
      </p:sp>
      <p:sp>
        <p:nvSpPr>
          <p:cNvPr id="7" name="Стрелка вправо 6"/>
          <p:cNvSpPr/>
          <p:nvPr/>
        </p:nvSpPr>
        <p:spPr>
          <a:xfrm rot="6241528">
            <a:off x="750412" y="2588554"/>
            <a:ext cx="2297963" cy="106543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1 883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94,9%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4569597">
            <a:off x="2039314" y="2576319"/>
            <a:ext cx="1997932" cy="7126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101,5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5,1%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331640" y="4365104"/>
            <a:ext cx="2461414" cy="2376264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</a:p>
        </p:txBody>
      </p:sp>
      <p:pic>
        <p:nvPicPr>
          <p:cNvPr id="11" name="Рисунок 3" descr="Снимок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3654" y="5157192"/>
            <a:ext cx="5150346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перфолента 11"/>
          <p:cNvSpPr/>
          <p:nvPr/>
        </p:nvSpPr>
        <p:spPr>
          <a:xfrm>
            <a:off x="5500694" y="3429000"/>
            <a:ext cx="3312368" cy="180020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власти,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переданным полномочиям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6206293">
            <a:off x="3116737" y="2542249"/>
            <a:ext cx="2361524" cy="104777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1 881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94,1%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6492710">
            <a:off x="5728439" y="2150427"/>
            <a:ext cx="2171843" cy="108788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1 801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92,9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4569597">
            <a:off x="4609665" y="2352049"/>
            <a:ext cx="1880175" cy="7126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118,3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5,9%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4569597">
            <a:off x="7165326" y="2104609"/>
            <a:ext cx="1925556" cy="71262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137,7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7,1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1277244" y="-86810"/>
            <a:ext cx="7524750" cy="50006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ko-K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</a:t>
            </a:r>
            <a:endParaRPr lang="ko-KR" altLang="en-US" sz="2800" b="1" dirty="0" smtClean="0">
              <a:solidFill>
                <a:schemeClr val="tx1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57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18575"/>
              </p:ext>
            </p:extLst>
          </p:nvPr>
        </p:nvGraphicFramePr>
        <p:xfrm>
          <a:off x="1259632" y="606430"/>
          <a:ext cx="7632848" cy="6194173"/>
        </p:xfrm>
        <a:graphic>
          <a:graphicData uri="http://schemas.openxmlformats.org/drawingml/2006/table">
            <a:tbl>
              <a:tblPr/>
              <a:tblGrid>
                <a:gridCol w="205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8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1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муниципальной программы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год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Всего, в том числе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1 832,0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1 980,7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1 883,0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1 882,0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1 801,0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образования в Усть-Лабинском районе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1 343,3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1 426,8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1 386,1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1 348,1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1 294,2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Семейная политика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86,8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93,1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95,3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98,5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100,7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культуры Усть-Лабинского района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136,3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127,2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95,0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97,9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89,0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физической культуры и спорта в муниципальном образовании Усть-Лабинский район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63,8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66,2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67,7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63,9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63,9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Молодежь муниципального образования Усть-Лабинский район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4,7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сельского хозяйства в Усть-Лабинском районе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14,1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16,3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13,1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13,1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13,1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безопасности населения в Усть-Лабинском районе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18,3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24,0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21,9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21,5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21,5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Обеспечение автотранспортных услуг для нужд муниципального образования Усть-Лабинский район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разработки градостроительной документации муниципального образования Усть-Лабинский район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2,4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1,9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4,4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3,7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Эффективное муниципальное управление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45,6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94,1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67,3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66,6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66,6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реализации функций органов местного самоуправления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41,4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42,9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42,7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41,2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41,2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Социально-экономическое и инновационное развитие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11,9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52,9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54,0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92,7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72,0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информационного общества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3,0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условий для духовно-нравственного развития граждан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4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муниципальными финансами муниципального образования Усть-Лабинский район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42,4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18,5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20,0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19,4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19,4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Оказание мер социальной поддержки на приобретение (строительство) жилья 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3,5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2,0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1,6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2,2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поддержка граждан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7,3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5,2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5,2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5,2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5,2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 и модернизация сферы обращения с отходами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6,2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0,5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latin typeface="Times New Roman"/>
                        </a:rPr>
                        <a:t>0,3</a:t>
                      </a:r>
                    </a:p>
                  </a:txBody>
                  <a:tcPr marL="6096" marR="6096" marT="60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534417" y="-99392"/>
            <a:ext cx="73580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Программная структура расходов  бюджета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6"/>
          <p:cNvSpPr txBox="1">
            <a:spLocks noChangeArrowheads="1"/>
          </p:cNvSpPr>
          <p:nvPr/>
        </p:nvSpPr>
        <p:spPr bwMode="auto">
          <a:xfrm>
            <a:off x="7452320" y="304609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atinLnBrk="1"/>
            <a:endParaRPr lang="ru-RU" altLang="ru-RU" sz="1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14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346863"/>
              </p:ext>
            </p:extLst>
          </p:nvPr>
        </p:nvGraphicFramePr>
        <p:xfrm>
          <a:off x="1343722" y="679737"/>
          <a:ext cx="7560841" cy="5977028"/>
        </p:xfrm>
        <a:graphic>
          <a:graphicData uri="http://schemas.openxmlformats.org/drawingml/2006/table">
            <a:tbl>
              <a:tblPr/>
              <a:tblGrid>
                <a:gridCol w="5460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latin typeface="Times New Roman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101,5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118,3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latin typeface="Times New Roman"/>
                        </a:rPr>
                        <a:t>137,7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в том числе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Обеспечение деятельности высшего должностного лица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Обеспечение деятельности представительного органа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Обеспечение деятельности администрации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84,0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Обеспечение деятельности Контрольно-счетной палаты муниципального образования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Осуществление отдельных государственных полномочий по созданию и организации деятельности комиссий по делам несовершеннолетних и защите их прав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6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Осуществление отдельных государственных полномочий Краснодарского края по формированию и утверждению списков граждан Российской Федерации, пострадавших в результате чрезвычайных ситуаций регионального и межмуниципального характера на территории Краснодарского края, и членов семей граждан Российской Федерации, погибших (умерших) в результате этих чрезвычайных ситуаций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19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Осуществление отдельных государственных полномочий по ведению учета граждан отдельных категорий в качестве нуждающихся в жилых помещениях и по формированию списка детей-сирот и детей, оставшихся без попечения родителей, лиц из числа детей-сирот и детей, оставшихся без попечения родителей, лиц, относившихся к категории детей-сирот и детей, оставшихся без попечения родителей, подлежащих обеспечению жилыми помещениями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Ведомственная целевая программа "Комплексное развитие муниципального образования </a:t>
                      </a:r>
                      <a:r>
                        <a:rPr lang="ru-RU" sz="1100" b="0" i="0" u="none" strike="noStrike" dirty="0" err="1">
                          <a:latin typeface="Times New Roman"/>
                        </a:rPr>
                        <a:t>Усть-Лабинский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 район в сфере дорожного хозяйства на 2021-2023 годы"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1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Ведомственная целевая программа "Повышение безопасности дорожного движения в муниципальном образовании </a:t>
                      </a:r>
                      <a:r>
                        <a:rPr lang="ru-RU" sz="1100" b="0" i="0" u="none" strike="noStrike" dirty="0" err="1">
                          <a:latin typeface="Times New Roman"/>
                        </a:rPr>
                        <a:t>Усть-Лабинский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 район на 2020-2022 годы"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1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5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19,2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340934" y="-1881"/>
            <a:ext cx="7500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Непрограммные расходы бюджета </a:t>
            </a: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7452320" y="417800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atinLnBrk="1"/>
            <a:endParaRPr lang="ru-RU" altLang="ru-RU" sz="1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11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89159311"/>
              </p:ext>
            </p:extLst>
          </p:nvPr>
        </p:nvGraphicFramePr>
        <p:xfrm>
          <a:off x="1547664" y="1412776"/>
          <a:ext cx="7358114" cy="5421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374522" y="0"/>
            <a:ext cx="7524750" cy="714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ko-KR" sz="28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> </a:t>
            </a:r>
            <a:r>
              <a:rPr lang="ru-RU" altLang="ko-KR" sz="28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  <a:t/>
            </a:r>
            <a:br>
              <a:rPr lang="ru-RU" altLang="ko-KR" sz="2800" dirty="0" smtClean="0">
                <a:solidFill>
                  <a:schemeClr val="tx1"/>
                </a:solidFill>
                <a:latin typeface="Georgia" pitchFamily="18" charset="0"/>
                <a:cs typeface="맑은 고딕"/>
              </a:rPr>
            </a:br>
            <a:r>
              <a:rPr lang="ru-RU" altLang="ko-K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ниципальный долг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ko-KR" alt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7500938" y="714375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atinLnBrk="1"/>
            <a:endParaRPr lang="ru-RU" altLang="ru-RU" sz="1400" b="1" dirty="0">
              <a:latin typeface="Georgia" pitchFamily="18" charset="0"/>
            </a:endParaRPr>
          </a:p>
        </p:txBody>
      </p:sp>
      <p:pic>
        <p:nvPicPr>
          <p:cNvPr id="5" name="Picture 2" descr="https://avatars.mds.yandex.net/get-zen_doc/1645803/pub_5cdc4109d1a48600b32d8861_5cdd2f3d7ff3a600b290bf1a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8186" y="730048"/>
            <a:ext cx="2145204" cy="1869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775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619672" y="5013176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018ACF"/>
                </a:solidFill>
                <a:latin typeface="Calibri" pitchFamily="34" charset="0"/>
              </a:rPr>
              <a:t>Спасибо за внимание</a:t>
            </a:r>
          </a:p>
        </p:txBody>
      </p:sp>
      <p:pic>
        <p:nvPicPr>
          <p:cNvPr id="6146" name="Picture 2" descr="https://webaxis.info/assets/img/disclai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5553348" cy="4442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13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48493" y="3150260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Доходы бюджета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денежные средства, поступающие в соответствии с законодательством в бюджет.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Расходы бюджета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округа.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Сбалансированный бюджет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– равенство доходов и расходов бюджета.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Дефицит бюджета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это превышение расходов бюджета над его доходами.</a:t>
            </a: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	Профицит бюджета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4778" y="902887"/>
            <a:ext cx="237467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7895" y="907864"/>
            <a:ext cx="237456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5753" y="902887"/>
            <a:ext cx="230652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139952" y="27809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18ACF"/>
                </a:solidFill>
              </a:rPr>
              <a:t>Сбалансированный</a:t>
            </a:r>
            <a:endParaRPr lang="ru-RU" i="1" dirty="0">
              <a:solidFill>
                <a:srgbClr val="018AC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4557" y="-1548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t.depositphotos.com/1552219/2947/i/950/depositphotos_29476709-stock-photo-sca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18" y="5373216"/>
            <a:ext cx="182420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170" name="Picture 2" descr="https://avatars.mds.yandex.net/get-zen_doc/3703431/pub_5f45f8869fc11f364e5a927e_5f4606ee6f787c06d7d05547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942" y="2234823"/>
            <a:ext cx="2880320" cy="1728192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1828" y="4370755"/>
            <a:ext cx="2880320" cy="16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8015" y="478189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	Бюджетная система РФ состоит из бюджетов трех  уровней: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первый уровень – федеральный бюджет РФ и бюджеты государственных внебюджетных фондов;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второй уровень – бюджеты субъектов РФ и бюджеты территориальных государственных внебюджетных фондов;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третий уровень –местные  бюджеты.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Все звенья соответствующих бюджетных систем самостоятельны, т.е. бюджеты принимаются соответствующими региональными и местными органами управления.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5576" y="3938448"/>
            <a:ext cx="2580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Федеральный бюджет РФ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7812" y="6022980"/>
            <a:ext cx="3008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Бюджеты субъектов РФ 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бюджет Краснодарского края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455" y="5833226"/>
            <a:ext cx="3384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Местные  бюджеты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т.ч бюджет муниципального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бразования Усть-Лабинский район</a:t>
            </a:r>
            <a:endParaRPr lang="ru-RU" sz="1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455" y="2592867"/>
            <a:ext cx="3456384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802188" y="4883418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64288" y="3501008"/>
            <a:ext cx="648072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21828" y="-56935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бюджетов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857750" y="2266722"/>
            <a:ext cx="4104456" cy="4032448"/>
            <a:chOff x="1691680" y="1082278"/>
            <a:chExt cx="6480720" cy="5280588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785938" y="1143000"/>
              <a:ext cx="6143626" cy="479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1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691680" y="1082278"/>
              <a:ext cx="6480720" cy="9361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Дотации</a:t>
              </a:r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межбюджетные трансферты, </a:t>
              </a:r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предоставляемые на безвозвратной основе на первоочередные расходы без установления конкретных целей использования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691680" y="3519472"/>
              <a:ext cx="6480720" cy="104001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</a:t>
              </a:r>
              <a:r>
                <a:rPr lang="ru-RU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денежные средства, предоставляемые местным бюджетам на выполнение переданных полномочий государственных органов власти.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691680" y="2219635"/>
              <a:ext cx="6480720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Субсидии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- денежные средства, предоставляемые на решение приоритетных задач района при условии обязательного участия средств местных бюджетов.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691680" y="5063029"/>
              <a:ext cx="6480720" cy="12998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Иные межбюджетные трансферты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- денежные средства, предоставляемые в течение года муниципальным образованиям в целях компенсации выпадающих доходов и дополнительных расходов, а также на выделение грантов</a:t>
              </a: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496553" y="435453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отношения между органами государственной власти федерального, регионального уровней и органами местного самоуправления, связанные с формированием и исполнением соответствующих бюджетов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20689" y="1412745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–это передача денежных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средств из одного уровня бюджета в другой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496553" y="1813331"/>
            <a:ext cx="4283968" cy="4941585"/>
            <a:chOff x="1331640" y="2132856"/>
            <a:chExt cx="4283968" cy="4064000"/>
          </a:xfrm>
        </p:grpSpPr>
        <p:graphicFrame>
          <p:nvGraphicFramePr>
            <p:cNvPr id="24" name="Схема 23"/>
            <p:cNvGraphicFramePr/>
            <p:nvPr>
              <p:extLst>
                <p:ext uri="{D42A27DB-BD31-4B8C-83A1-F6EECF244321}">
                  <p14:modId xmlns:p14="http://schemas.microsoft.com/office/powerpoint/2010/main" val="220497049"/>
                </p:ext>
              </p:extLst>
            </p:nvPr>
          </p:nvGraphicFramePr>
          <p:xfrm>
            <a:off x="1331640" y="2132856"/>
            <a:ext cx="4283968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1475656" y="3933056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Бюджетная система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85938" y="-3804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ravovsem59.ru/portal/wp-content/uploads/2015/07/%D1%80%D0%B5%D0%B3%D0%B8%D1%81%D1%82%D1%80%D0%B0%D1%86%D0%B8%D1%8F-%D1%84%D0%B8%D1%80%D0%B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37" y="1496690"/>
            <a:ext cx="1318020" cy="9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fc42e8f08ed39a6fa09a46301c78473-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420888"/>
            <a:ext cx="3816424" cy="2631424"/>
          </a:xfrm>
          <a:prstGeom prst="rect">
            <a:avLst/>
          </a:prstGeom>
        </p:spPr>
      </p:pic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764704"/>
            <a:ext cx="2448272" cy="29523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Платежи, которые включают в доходы от использования имущества, находящегося в  муниципальной собственности; от платных услуг, оказываемых бюджетными учреждениями, находящимися в ведении соответственно органов местного самоуправления; средства, полученные в результате применения мер гражданско-правовой, административной и уголовной ответственности, и иные суммы принудительного изъятия; доходы в виде финансовой помощи и бюджетных ссуд, полученных от бюджетов других уровней бюджетной системы РФ и иные неналоговые доходы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4581128"/>
            <a:ext cx="2448272" cy="20162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бюджетов других уровней(межбюджетные трансферты в виде дотаций, субсидий, субвенций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4869160"/>
            <a:ext cx="2448272" cy="1800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БЕЗВОЗМЕЗДНЫЕ ПОСТУПЛЕНИЯ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от физических и юридических лиц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4" y="1196752"/>
            <a:ext cx="2664296" cy="1728192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налогов и сборов предусмотренных законодательством Российской Федерации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8864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a61f34902664be721d0bb423a663d6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143000"/>
            <a:ext cx="3024336" cy="329411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1700808"/>
            <a:ext cx="2592288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3140968"/>
            <a:ext cx="2592288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4941168"/>
            <a:ext cx="2592288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(18)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4941168"/>
            <a:ext cx="2592288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5" idx="2"/>
            <a:endCxn id="6" idx="0"/>
          </p:cNvCxnSpPr>
          <p:nvPr/>
        </p:nvCxnSpPr>
        <p:spPr>
          <a:xfrm>
            <a:off x="5868144" y="2708920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0"/>
          </p:cNvCxnSpPr>
          <p:nvPr/>
        </p:nvCxnSpPr>
        <p:spPr>
          <a:xfrm>
            <a:off x="6516216" y="4149080"/>
            <a:ext cx="108012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 flipH="1">
            <a:off x="4283968" y="4149080"/>
            <a:ext cx="1008112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785938" y="11430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36712"/>
            <a:ext cx="76328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Муниципальные услуги (работы)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услуги (работы), оказываемые (выполняемые) органами исполнительной власти и муниципальными учреждениями.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задание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документ, устанавливающий требования к составу, качеству, объему, условиям, порядку и результатам оказания муниципальных услуг (выполнения работ).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Муниципальное казенное учреждение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учреждение, осуществляющее оказание муниципальных услуг, выполнение работ и (или) обеспечение муниципальных функций в целях обеспечения реализации полномочий округа.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Муниципальное бюджетное учреждение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некоммерческая организация, созданная органом исполнительной власти округа для выполнения работ, оказания услуг в целях обеспечения реализации полномочий округа в сферах науки, образования, здравоохранения, культуры, социальной защиты, занятости населения, спорта, а так же в иных сферах.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Муниципальное автономное учреждение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новый тип муниципального учреждения, обладающего большей финансово-хозяйственной самостоятельностью и большой степенью ответственности за результаты своей деятельности.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состоянию на 1 января 2021 года осуществляют свою деятельность: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 казенных, 69 бюджетных, 3 автономных учреждения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3 органа местного самоуправления.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79375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mir-s3-cdn-cf.behance.net/projects/max_808/1be5ab31048159.Y3JvcCw2NjUsNTIwLDEwMiwxM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69" y="33665"/>
            <a:ext cx="1710172" cy="13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5891</TotalTime>
  <Words>1844</Words>
  <Application>Microsoft Office PowerPoint</Application>
  <PresentationFormat>Экран (4:3)</PresentationFormat>
  <Paragraphs>637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맑은 고딕</vt:lpstr>
      <vt:lpstr>Arial</vt:lpstr>
      <vt:lpstr>Calibri</vt:lpstr>
      <vt:lpstr>Georgia</vt:lpstr>
      <vt:lpstr>굴림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бюджетных ассигнований по разделам  классификации расходов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 Физическая культура и спорт </vt:lpstr>
      <vt:lpstr> Жилищно-коммунальное хозяйство</vt:lpstr>
      <vt:lpstr> Социальная политика</vt:lpstr>
      <vt:lpstr> Национальная экономика</vt:lpstr>
      <vt:lpstr> Программные и непрограммные расходы</vt:lpstr>
      <vt:lpstr>Презентация PowerPoint</vt:lpstr>
      <vt:lpstr>Презентация PowerPoint</vt:lpstr>
      <vt:lpstr>  Муниципальный долг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NachFinOtdel</cp:lastModifiedBy>
  <cp:revision>578</cp:revision>
  <cp:lastPrinted>2020-11-30T16:53:16Z</cp:lastPrinted>
  <dcterms:created xsi:type="dcterms:W3CDTF">2013-08-21T19:17:07Z</dcterms:created>
  <dcterms:modified xsi:type="dcterms:W3CDTF">2020-12-09T11:07:24Z</dcterms:modified>
</cp:coreProperties>
</file>